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14" y="22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USER\Documents\Formato%20informe%20trimestra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USER\Documents\Formato%20informe%20trimestra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5993503937007875"/>
          <c:y val="0.18181818181818182"/>
          <c:w val="0.836911854768154"/>
          <c:h val="0.53953710331663085"/>
        </c:manualLayout>
      </c:layout>
      <c:barChart>
        <c:barDir val="col"/>
        <c:grouping val="clustered"/>
        <c:varyColors val="0"/>
        <c:ser>
          <c:idx val="0"/>
          <c:order val="0"/>
          <c:tx>
            <c:strRef>
              <c:f>'TRIMESTRE 1 - 2024'!$G$6</c:f>
              <c:strCache>
                <c:ptCount val="1"/>
                <c:pt idx="0">
                  <c:v>Cantidad</c:v>
                </c:pt>
              </c:strCache>
            </c:strRef>
          </c:tx>
          <c:spPr>
            <a:solidFill>
              <a:srgbClr val="008000"/>
            </a:solidFill>
            <a:ln>
              <a:noFill/>
            </a:ln>
            <a:effectLst/>
          </c:spPr>
          <c:invertIfNegative val="0"/>
          <c:cat>
            <c:strRef>
              <c:f>'TRIMESTRE 1 - 2024'!$F$7:$F$15</c:f>
              <c:strCache>
                <c:ptCount val="9"/>
                <c:pt idx="0">
                  <c:v>CARTA</c:v>
                </c:pt>
                <c:pt idx="1">
                  <c:v>FAX</c:v>
                </c:pt>
                <c:pt idx="2">
                  <c:v>E- mail</c:v>
                </c:pt>
                <c:pt idx="3">
                  <c:v>PQRSD</c:v>
                </c:pt>
                <c:pt idx="4">
                  <c:v>Personal</c:v>
                </c:pt>
                <c:pt idx="5">
                  <c:v>Telefonico</c:v>
                </c:pt>
                <c:pt idx="6">
                  <c:v>Celular GEA</c:v>
                </c:pt>
                <c:pt idx="7">
                  <c:v>Chat</c:v>
                </c:pt>
                <c:pt idx="8">
                  <c:v>Redes Sociales</c:v>
                </c:pt>
              </c:strCache>
            </c:strRef>
          </c:cat>
          <c:val>
            <c:numRef>
              <c:f>'TRIMESTRE 1 - 2024'!$G$7:$G$15</c:f>
              <c:numCache>
                <c:formatCode>General</c:formatCode>
                <c:ptCount val="9"/>
                <c:pt idx="0">
                  <c:v>0</c:v>
                </c:pt>
                <c:pt idx="1">
                  <c:v>1</c:v>
                </c:pt>
                <c:pt idx="2">
                  <c:v>5840</c:v>
                </c:pt>
                <c:pt idx="3">
                  <c:v>126</c:v>
                </c:pt>
                <c:pt idx="4">
                  <c:v>1239</c:v>
                </c:pt>
                <c:pt idx="5">
                  <c:v>6</c:v>
                </c:pt>
                <c:pt idx="6">
                  <c:v>0</c:v>
                </c:pt>
                <c:pt idx="7">
                  <c:v>1</c:v>
                </c:pt>
                <c:pt idx="8">
                  <c:v>0</c:v>
                </c:pt>
              </c:numCache>
            </c:numRef>
          </c:val>
          <c:extLst>
            <c:ext xmlns:c16="http://schemas.microsoft.com/office/drawing/2014/chart" uri="{C3380CC4-5D6E-409C-BE32-E72D297353CC}">
              <c16:uniqueId val="{00000000-D552-4478-A20F-09F0F8065C81}"/>
            </c:ext>
          </c:extLst>
        </c:ser>
        <c:dLbls>
          <c:showLegendKey val="0"/>
          <c:showVal val="0"/>
          <c:showCatName val="0"/>
          <c:showSerName val="0"/>
          <c:showPercent val="0"/>
          <c:showBubbleSize val="0"/>
        </c:dLbls>
        <c:gapWidth val="219"/>
        <c:overlap val="-27"/>
        <c:axId val="101823216"/>
        <c:axId val="101823632"/>
      </c:barChart>
      <c:catAx>
        <c:axId val="101823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1823632"/>
        <c:crosses val="autoZero"/>
        <c:auto val="1"/>
        <c:lblAlgn val="ctr"/>
        <c:lblOffset val="100"/>
        <c:noMultiLvlLbl val="0"/>
      </c:catAx>
      <c:valAx>
        <c:axId val="101823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182321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'TRIMESTRE 1 - 2024'!$C$6</c:f>
              <c:strCache>
                <c:ptCount val="1"/>
                <c:pt idx="0">
                  <c:v>Cantidad</c:v>
                </c:pt>
              </c:strCache>
            </c:strRef>
          </c:tx>
          <c:spPr>
            <a:solidFill>
              <a:srgbClr val="008000"/>
            </a:solidFill>
            <a:ln>
              <a:noFill/>
            </a:ln>
            <a:effectLst/>
          </c:spPr>
          <c:invertIfNegative val="0"/>
          <c:cat>
            <c:strRef>
              <c:f>'TRIMESTRE 1 - 2024'!$B$7:$B$21</c:f>
              <c:strCache>
                <c:ptCount val="15"/>
                <c:pt idx="0">
                  <c:v>SECRETARIA GENERAL</c:v>
                </c:pt>
                <c:pt idx="1">
                  <c:v>REVISORA FISCAL</c:v>
                </c:pt>
                <c:pt idx="2">
                  <c:v>SUBDIRECCION ORDENAMIENTO Y PLANIFICACION INTEGRAL DEL TERRITORIO - SOPIT</c:v>
                </c:pt>
                <c:pt idx="3">
                  <c:v>OFICINA DE CONTROL DISCIPLINARIO INTERNO</c:v>
                </c:pt>
                <c:pt idx="4">
                  <c:v>OFICINA DE GESTION SOCIAL Y AMBIENTAL</c:v>
                </c:pt>
                <c:pt idx="5">
                  <c:v>OFICINA CONTROL INTERNO</c:v>
                </c:pt>
                <c:pt idx="6">
                  <c:v>OFICINA DE CONTRATACION</c:v>
                </c:pt>
                <c:pt idx="7">
                  <c:v>OFICINA ASESORA DE DIRECCIONAMIENTO ESTRATEGICO INSTITUCIONAL</c:v>
                </c:pt>
                <c:pt idx="8">
                  <c:v>SUBDIRECCION DE GESTION INTEGRAL DE LA OFERTA AMBIENTAL- SUGOA</c:v>
                </c:pt>
                <c:pt idx="9">
                  <c:v>SUBDIRECCION DE GESTION DEL RIESGO Y SEGURIDAD TERRITORIAL - SURYT</c:v>
                </c:pt>
                <c:pt idx="10">
                  <c:v>SUBDIRECCION DE EVALUACION Y CONTROL AMBIENTAL - SEYCA</c:v>
                </c:pt>
                <c:pt idx="11">
                  <c:v>DIRECCION GENERAL</c:v>
                </c:pt>
                <c:pt idx="12">
                  <c:v>CONSEJO DIRECTIVO</c:v>
                </c:pt>
                <c:pt idx="13">
                  <c:v>ASAMBLEA GENERAL</c:v>
                </c:pt>
                <c:pt idx="14">
                  <c:v>ADMINISTRATIVO Y FINANCIERO </c:v>
                </c:pt>
              </c:strCache>
            </c:strRef>
          </c:cat>
          <c:val>
            <c:numRef>
              <c:f>'TRIMESTRE 1 - 2024'!$C$7:$C$21</c:f>
              <c:numCache>
                <c:formatCode>General</c:formatCode>
                <c:ptCount val="15"/>
                <c:pt idx="0">
                  <c:v>1999</c:v>
                </c:pt>
                <c:pt idx="1">
                  <c:v>0</c:v>
                </c:pt>
                <c:pt idx="2">
                  <c:v>324</c:v>
                </c:pt>
                <c:pt idx="3">
                  <c:v>2</c:v>
                </c:pt>
                <c:pt idx="4">
                  <c:v>136</c:v>
                </c:pt>
                <c:pt idx="5">
                  <c:v>2</c:v>
                </c:pt>
                <c:pt idx="6">
                  <c:v>50</c:v>
                </c:pt>
                <c:pt idx="7">
                  <c:v>48</c:v>
                </c:pt>
                <c:pt idx="8">
                  <c:v>365</c:v>
                </c:pt>
                <c:pt idx="9">
                  <c:v>280</c:v>
                </c:pt>
                <c:pt idx="10">
                  <c:v>5704</c:v>
                </c:pt>
                <c:pt idx="11">
                  <c:v>97</c:v>
                </c:pt>
                <c:pt idx="12">
                  <c:v>67</c:v>
                </c:pt>
                <c:pt idx="13">
                  <c:v>8</c:v>
                </c:pt>
                <c:pt idx="14">
                  <c:v>496</c:v>
                </c:pt>
              </c:numCache>
            </c:numRef>
          </c:val>
          <c:extLst>
            <c:ext xmlns:c16="http://schemas.microsoft.com/office/drawing/2014/chart" uri="{C3380CC4-5D6E-409C-BE32-E72D297353CC}">
              <c16:uniqueId val="{00000000-B785-4EA6-B21D-26FDD8DB7971}"/>
            </c:ext>
          </c:extLst>
        </c:ser>
        <c:dLbls>
          <c:showLegendKey val="0"/>
          <c:showVal val="0"/>
          <c:showCatName val="0"/>
          <c:showSerName val="0"/>
          <c:showPercent val="0"/>
          <c:showBubbleSize val="0"/>
        </c:dLbls>
        <c:gapWidth val="198"/>
        <c:axId val="101825296"/>
        <c:axId val="101825712"/>
      </c:barChart>
      <c:catAx>
        <c:axId val="1018252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1825712"/>
        <c:crosses val="autoZero"/>
        <c:auto val="1"/>
        <c:lblAlgn val="ctr"/>
        <c:lblOffset val="100"/>
        <c:noMultiLvlLbl val="0"/>
      </c:catAx>
      <c:valAx>
        <c:axId val="1018257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1825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smtClean="0">
                <a:solidFill>
                  <a:schemeClr val="bg1"/>
                </a:solidFill>
              </a:rPr>
              <a:t>INFORME </a:t>
            </a:r>
            <a:r>
              <a:rPr lang="es-ES" b="1" dirty="0" smtClean="0">
                <a:solidFill>
                  <a:schemeClr val="bg1"/>
                </a:solidFill>
              </a:rPr>
              <a:t>CUARTO</a:t>
            </a:r>
            <a:r>
              <a:rPr lang="es-ES" b="1" dirty="0" smtClean="0">
                <a:solidFill>
                  <a:schemeClr val="bg1"/>
                </a:solidFill>
              </a:rPr>
              <a:t> </a:t>
            </a:r>
            <a:r>
              <a:rPr lang="es-ES" b="1" dirty="0" smtClean="0">
                <a:solidFill>
                  <a:schemeClr val="bg1"/>
                </a:solidFill>
              </a:rPr>
              <a:t>TRIMESTRE DE 2024 SOLICITUDES ACCESO A LA INFORMACIÓN </a:t>
            </a:r>
            <a:endParaRPr lang="es-CO"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2"/>
          <p:cNvSpPr txBox="1"/>
          <p:nvPr/>
        </p:nvSpPr>
        <p:spPr>
          <a:xfrm>
            <a:off x="11430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r>
              <a:rPr sz="1400" spc="-20" dirty="0" smtClean="0">
                <a:latin typeface="Arial MT"/>
                <a:cs typeface="Arial MT"/>
              </a:rPr>
              <a:t>.</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smtClean="0">
                <a:latin typeface="Arial"/>
                <a:cs typeface="Arial"/>
              </a:rPr>
              <a:t>Telefónica</a:t>
            </a:r>
            <a:r>
              <a:rPr sz="1400" b="1" spc="-10" dirty="0" smtClean="0">
                <a:latin typeface="Arial"/>
                <a:cs typeface="Arial"/>
              </a:rPr>
              <a:t>:</a:t>
            </a:r>
            <a:r>
              <a:rPr lang="es-ES" sz="1400" spc="-10" dirty="0" smtClean="0">
                <a:latin typeface="Arial MT"/>
                <a:cs typeface="Arial MT"/>
              </a:rPr>
              <a:t> </a:t>
            </a:r>
            <a:r>
              <a:rPr lang="es-CO" sz="1400" dirty="0" smtClean="0"/>
              <a:t>y </a:t>
            </a:r>
            <a:r>
              <a:rPr lang="es-CO" sz="1400" dirty="0" smtClean="0">
                <a:latin typeface="Arial MT"/>
                <a:cs typeface="Arial MT"/>
              </a:rPr>
              <a:t>línea</a:t>
            </a:r>
            <a:r>
              <a:rPr lang="es-CO" sz="1400" spc="-45" dirty="0" smtClean="0">
                <a:latin typeface="Arial MT"/>
                <a:cs typeface="Arial MT"/>
              </a:rPr>
              <a:t> </a:t>
            </a:r>
            <a:r>
              <a:rPr lang="es-CO" sz="1400" dirty="0" smtClean="0">
                <a:latin typeface="Arial MT"/>
                <a:cs typeface="Arial MT"/>
              </a:rPr>
              <a:t>de</a:t>
            </a:r>
            <a:r>
              <a:rPr lang="es-CO" sz="1400" spc="-25" dirty="0" smtClean="0">
                <a:latin typeface="Arial MT"/>
                <a:cs typeface="Arial MT"/>
              </a:rPr>
              <a:t> </a:t>
            </a:r>
            <a:r>
              <a:rPr lang="es-CO" sz="1400" dirty="0" smtClean="0">
                <a:latin typeface="Arial MT"/>
                <a:cs typeface="Arial MT"/>
              </a:rPr>
              <a:t>celular</a:t>
            </a:r>
            <a:r>
              <a:rPr lang="es-CO" sz="1400" spc="-45" dirty="0" smtClean="0">
                <a:latin typeface="Arial MT"/>
                <a:cs typeface="Arial MT"/>
              </a:rPr>
              <a:t> </a:t>
            </a:r>
            <a:r>
              <a:rPr lang="es-CO" sz="1400" dirty="0" smtClean="0"/>
              <a:t>318-7069866</a:t>
            </a:r>
            <a:r>
              <a:rPr lang="es-CO" sz="1400" spc="-10" dirty="0" smtClean="0">
                <a:latin typeface="Arial MT"/>
                <a:cs typeface="Arial MT"/>
              </a:rPr>
              <a:t> </a:t>
            </a:r>
          </a:p>
          <a:p>
            <a:pPr marL="720000" lvl="2" indent="-286385" algn="just" defTabSz="180000">
              <a:buFont typeface="Wingdings"/>
              <a:buChar char=""/>
              <a:tabLst>
                <a:tab pos="0" algn="l"/>
                <a:tab pos="180000" algn="l"/>
              </a:tabLst>
            </a:pPr>
            <a:r>
              <a:rPr lang="es-CO" sz="1400" b="1" dirty="0" smtClean="0"/>
              <a:t>PBX:</a:t>
            </a:r>
            <a:r>
              <a:rPr lang="es-CO" sz="1400" dirty="0" smtClean="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smtClean="0">
                <a:latin typeface="Arial"/>
                <a:cs typeface="Arial"/>
              </a:rPr>
              <a:t>Internet</a:t>
            </a:r>
            <a:r>
              <a:rPr sz="1400" b="1" spc="-10" dirty="0">
                <a:latin typeface="Arial"/>
                <a:cs typeface="Arial"/>
              </a:rPr>
              <a: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smtClean="0">
                <a:latin typeface="Arial"/>
                <a:cs typeface="Arial"/>
              </a:rPr>
              <a:t>Redes</a:t>
            </a:r>
            <a:r>
              <a:rPr sz="1400" b="1" spc="-35" dirty="0" smtClean="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smtClean="0">
                <a:latin typeface="Arial MT"/>
                <a:cs typeface="Arial MT"/>
              </a:rPr>
              <a:t>,</a:t>
            </a:r>
            <a:r>
              <a:rPr sz="1400" spc="-45" dirty="0" smtClean="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smtClean="0">
                <a:latin typeface="Arial"/>
                <a:cs typeface="Arial"/>
              </a:rPr>
              <a:t>Carta</a:t>
            </a:r>
            <a:endParaRPr lang="es-ES" sz="1400" b="1" spc="-10" dirty="0" smtClean="0">
              <a:latin typeface="Arial"/>
              <a:cs typeface="Arial"/>
            </a:endParaRPr>
          </a:p>
          <a:p>
            <a:pPr algn="just" defTabSz="180000">
              <a:lnSpc>
                <a:spcPct val="100000"/>
              </a:lnSpc>
              <a:tabLst>
                <a:tab pos="0" algn="l"/>
                <a:tab pos="180000" algn="l"/>
              </a:tabLst>
            </a:pPr>
            <a:r>
              <a:rPr lang="es-ES" sz="1400" dirty="0" smtClean="0"/>
              <a:t>Para esta vigencia entre el primero (01) de </a:t>
            </a:r>
            <a:r>
              <a:rPr lang="es-ES" sz="1400" dirty="0" smtClean="0"/>
              <a:t>octubre </a:t>
            </a:r>
            <a:r>
              <a:rPr lang="es-ES" sz="1400" dirty="0" smtClean="0"/>
              <a:t>de </a:t>
            </a:r>
            <a:r>
              <a:rPr lang="es-ES" sz="1400" dirty="0" smtClean="0"/>
              <a:t>2024 al </a:t>
            </a:r>
            <a:r>
              <a:rPr lang="es-ES" sz="1400" dirty="0" smtClean="0"/>
              <a:t>treinta y uno </a:t>
            </a:r>
            <a:r>
              <a:rPr lang="es-ES" sz="1400" dirty="0" smtClean="0"/>
              <a:t>(</a:t>
            </a:r>
            <a:r>
              <a:rPr lang="es-ES" sz="1400" dirty="0" smtClean="0"/>
              <a:t>31) </a:t>
            </a:r>
            <a:r>
              <a:rPr lang="es-ES" sz="1400" dirty="0" smtClean="0"/>
              <a:t>de </a:t>
            </a:r>
            <a:r>
              <a:rPr lang="es-ES" sz="1400" dirty="0" smtClean="0"/>
              <a:t>diciembre </a:t>
            </a:r>
            <a:r>
              <a:rPr lang="es-ES" sz="1400" dirty="0" smtClean="0"/>
              <a:t>del 2024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34806" y="1733550"/>
            <a:ext cx="7333615" cy="2193549"/>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a:latin typeface="Arial MT"/>
                <a:cs typeface="Arial MT"/>
              </a:rPr>
              <a:t>el</a:t>
            </a:r>
            <a:r>
              <a:rPr sz="1400" spc="-25" dirty="0">
                <a:latin typeface="Arial MT"/>
                <a:cs typeface="Arial MT"/>
              </a:rPr>
              <a:t> </a:t>
            </a:r>
            <a:r>
              <a:rPr sz="1400" b="1" dirty="0" smtClean="0">
                <a:latin typeface="Arial"/>
                <a:cs typeface="Arial"/>
              </a:rPr>
              <a:t>01/</a:t>
            </a:r>
            <a:r>
              <a:rPr lang="es-ES" sz="1400" b="1" dirty="0" smtClean="0">
                <a:latin typeface="Arial"/>
                <a:cs typeface="Arial"/>
              </a:rPr>
              <a:t>10</a:t>
            </a:r>
            <a:r>
              <a:rPr sz="1400" b="1" dirty="0" smtClean="0">
                <a:latin typeface="Arial"/>
                <a:cs typeface="Arial"/>
              </a:rPr>
              <a:t>/202</a:t>
            </a:r>
            <a:r>
              <a:rPr lang="es-ES" sz="1400" b="1" dirty="0" smtClean="0">
                <a:latin typeface="Arial"/>
                <a:cs typeface="Arial"/>
              </a:rPr>
              <a:t>4</a:t>
            </a:r>
            <a:r>
              <a:rPr sz="1400" b="1" spc="-60" dirty="0" smtClean="0">
                <a:latin typeface="Arial"/>
                <a:cs typeface="Arial"/>
              </a:rPr>
              <a:t> </a:t>
            </a:r>
            <a:r>
              <a:rPr sz="1400" b="1" dirty="0">
                <a:latin typeface="Arial"/>
                <a:cs typeface="Arial"/>
              </a:rPr>
              <a:t>–</a:t>
            </a:r>
            <a:r>
              <a:rPr sz="1400" b="1" spc="-25" dirty="0">
                <a:latin typeface="Arial"/>
                <a:cs typeface="Arial"/>
              </a:rPr>
              <a:t> </a:t>
            </a:r>
            <a:r>
              <a:rPr sz="1400" b="1" spc="-10" dirty="0" smtClean="0">
                <a:latin typeface="Arial"/>
                <a:cs typeface="Arial"/>
              </a:rPr>
              <a:t>3</a:t>
            </a:r>
            <a:r>
              <a:rPr lang="es-ES" sz="1400" b="1" spc="-10" dirty="0">
                <a:latin typeface="Arial"/>
                <a:cs typeface="Arial"/>
              </a:rPr>
              <a:t>1</a:t>
            </a:r>
            <a:r>
              <a:rPr sz="1400" b="1" spc="-10" dirty="0" smtClean="0">
                <a:latin typeface="Arial"/>
                <a:cs typeface="Arial"/>
              </a:rPr>
              <a:t>/</a:t>
            </a:r>
            <a:r>
              <a:rPr lang="es-ES" sz="1400" b="1" spc="-10" dirty="0" smtClean="0">
                <a:latin typeface="Arial"/>
                <a:cs typeface="Arial"/>
              </a:rPr>
              <a:t>12</a:t>
            </a:r>
            <a:r>
              <a:rPr sz="1400" b="1" spc="-10" dirty="0" smtClean="0">
                <a:latin typeface="Arial"/>
                <a:cs typeface="Arial"/>
              </a:rPr>
              <a:t>/202</a:t>
            </a:r>
            <a:r>
              <a:rPr lang="es-ES" sz="1400" b="1" spc="-10" dirty="0" smtClean="0">
                <a:latin typeface="Arial"/>
                <a:cs typeface="Arial"/>
              </a:rPr>
              <a:t>4</a:t>
            </a:r>
            <a:r>
              <a:rPr sz="1400" b="1" spc="-10" dirty="0" smtClean="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latin typeface="Arial MT"/>
                <a:cs typeface="Arial MT"/>
              </a:rPr>
              <a:t>recibieron</a:t>
            </a:r>
            <a:r>
              <a:rPr sz="1400" spc="10" dirty="0">
                <a:latin typeface="Arial MT"/>
                <a:cs typeface="Arial MT"/>
              </a:rPr>
              <a:t> </a:t>
            </a:r>
            <a:r>
              <a:rPr lang="es-CO" sz="1400" spc="10" dirty="0" smtClean="0">
                <a:latin typeface="Arial MT"/>
                <a:cs typeface="Arial MT"/>
              </a:rPr>
              <a:t>nueve</a:t>
            </a:r>
            <a:r>
              <a:rPr lang="es-CO" sz="1400" spc="10" dirty="0" smtClean="0">
                <a:latin typeface="Arial MT"/>
                <a:cs typeface="Arial MT"/>
              </a:rPr>
              <a:t> </a:t>
            </a:r>
            <a:r>
              <a:rPr sz="1400" dirty="0" smtClean="0">
                <a:latin typeface="Arial MT"/>
                <a:cs typeface="Arial MT"/>
              </a:rPr>
              <a:t>mil</a:t>
            </a:r>
            <a:r>
              <a:rPr sz="1400" spc="5" dirty="0" smtClean="0">
                <a:latin typeface="Arial MT"/>
                <a:cs typeface="Arial MT"/>
              </a:rPr>
              <a:t> </a:t>
            </a:r>
            <a:r>
              <a:rPr lang="es-ES" sz="1400" spc="5" dirty="0" smtClean="0">
                <a:latin typeface="Arial MT"/>
                <a:cs typeface="Arial MT"/>
              </a:rPr>
              <a:t>quinientos setenta y ocho </a:t>
            </a:r>
            <a:r>
              <a:rPr sz="1400" dirty="0" smtClean="0">
                <a:latin typeface="Arial MT"/>
                <a:cs typeface="Arial MT"/>
              </a:rPr>
              <a:t>(</a:t>
            </a:r>
            <a:r>
              <a:rPr lang="es-CO" sz="1400" dirty="0" smtClean="0">
                <a:latin typeface="Arial MT"/>
                <a:cs typeface="Arial MT"/>
              </a:rPr>
              <a:t>9578</a:t>
            </a:r>
            <a:r>
              <a:rPr sz="1400" dirty="0" smtClean="0">
                <a:latin typeface="Arial MT"/>
                <a:cs typeface="Arial MT"/>
              </a:rPr>
              <a:t>)</a:t>
            </a:r>
            <a:r>
              <a:rPr sz="1400" spc="5" dirty="0" smtClean="0">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respuesta.</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278427" y="1047750"/>
            <a:ext cx="6646371" cy="400110"/>
          </a:xfrm>
          <a:prstGeom prst="rect">
            <a:avLst/>
          </a:prstGeom>
          <a:noFill/>
        </p:spPr>
        <p:txBody>
          <a:bodyPr wrap="none" lIns="91440" tIns="45720" rIns="91440" bIns="45720">
            <a:spAutoFit/>
          </a:bodyPr>
          <a:lstStyle/>
          <a:p>
            <a:pPr algn="ctr"/>
            <a:r>
              <a:rPr lang="es-ES" sz="2000" b="1" cap="none" spc="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endPar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38468" y="41443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a:latin typeface="Arial MT"/>
                <a:cs typeface="Arial MT"/>
              </a:rPr>
              <a:t>el</a:t>
            </a:r>
            <a:r>
              <a:rPr sz="1100" spc="155" dirty="0">
                <a:latin typeface="Arial MT"/>
                <a:cs typeface="Arial MT"/>
              </a:rPr>
              <a:t> </a:t>
            </a:r>
            <a:r>
              <a:rPr lang="es-CO" sz="1100" spc="155" dirty="0" smtClean="0">
                <a:latin typeface="Arial MT"/>
                <a:cs typeface="Arial MT"/>
              </a:rPr>
              <a:t>82</a:t>
            </a:r>
            <a:r>
              <a:rPr sz="1100" dirty="0" smtClean="0">
                <a:latin typeface="Arial MT"/>
                <a:cs typeface="Arial MT"/>
              </a:rPr>
              <a:t>%</a:t>
            </a:r>
            <a:r>
              <a:rPr sz="1100" spc="150" dirty="0" smtClean="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err="1">
                <a:latin typeface="Arial MT"/>
                <a:cs typeface="Arial MT"/>
              </a:rPr>
              <a:t>Corporación</a:t>
            </a:r>
            <a:r>
              <a:rPr sz="1100" spc="215" dirty="0">
                <a:latin typeface="Arial MT"/>
                <a:cs typeface="Arial MT"/>
              </a:rPr>
              <a:t> </a:t>
            </a:r>
            <a:r>
              <a:rPr sz="1100" dirty="0" err="1" smtClean="0">
                <a:latin typeface="Arial MT"/>
                <a:cs typeface="Arial MT"/>
              </a:rPr>
              <a:t>realizar</a:t>
            </a:r>
            <a:r>
              <a:rPr lang="es-CO" sz="1100" dirty="0" err="1" smtClean="0">
                <a:latin typeface="Arial MT"/>
                <a:cs typeface="Arial MT"/>
              </a:rPr>
              <a:t>ón</a:t>
            </a:r>
            <a:r>
              <a:rPr sz="1100" spc="225" dirty="0" smtClean="0">
                <a:latin typeface="Arial MT"/>
                <a:cs typeface="Arial MT"/>
              </a:rPr>
              <a:t> </a:t>
            </a:r>
            <a:r>
              <a:rPr lang="es-CO" sz="1100" dirty="0" smtClean="0">
                <a:latin typeface="Arial MT"/>
                <a:cs typeface="Arial MT"/>
              </a:rPr>
              <a:t>solicitudes</a:t>
            </a:r>
            <a:r>
              <a:rPr lang="es-CO" sz="1100" spc="229" dirty="0" smtClean="0">
                <a:latin typeface="Arial MT"/>
                <a:cs typeface="Arial MT"/>
              </a:rPr>
              <a:t> </a:t>
            </a:r>
            <a:r>
              <a:rPr lang="es-ES" sz="1100" dirty="0" smtClean="0">
                <a:latin typeface="Arial MT"/>
                <a:cs typeface="Arial MT"/>
              </a:rPr>
              <a:t>a </a:t>
            </a:r>
            <a:r>
              <a:rPr lang="es-US" sz="1100" dirty="0" smtClean="0">
                <a:latin typeface="Arial MT"/>
                <a:cs typeface="Arial MT"/>
              </a:rPr>
              <a:t>través</a:t>
            </a:r>
            <a:r>
              <a:rPr sz="1100" spc="220" dirty="0" smtClean="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smtClean="0">
                <a:latin typeface="Arial MT"/>
                <a:cs typeface="Arial MT"/>
              </a:rPr>
              <a:t>),</a:t>
            </a:r>
            <a:r>
              <a:rPr lang="es-ES" sz="1100" dirty="0" smtClean="0">
                <a:latin typeface="Arial MT"/>
                <a:cs typeface="Arial MT"/>
              </a:rPr>
              <a:t> el 17% de los usuarios realizaron las PQRSD de forma Personal</a:t>
            </a:r>
            <a:r>
              <a:rPr sz="1100" spc="210" dirty="0" smtClean="0">
                <a:latin typeface="Arial MT"/>
                <a:cs typeface="Arial MT"/>
              </a:rPr>
              <a:t>  </a:t>
            </a:r>
            <a:r>
              <a:rPr sz="1100" dirty="0">
                <a:latin typeface="Arial MT"/>
                <a:cs typeface="Arial MT"/>
              </a:rPr>
              <a:t>el</a:t>
            </a:r>
            <a:r>
              <a:rPr sz="1100" spc="204" dirty="0">
                <a:latin typeface="Arial MT"/>
                <a:cs typeface="Arial MT"/>
              </a:rPr>
              <a:t>  </a:t>
            </a:r>
            <a:r>
              <a:rPr lang="es-ES" sz="1100" spc="204" dirty="0" smtClean="0">
                <a:latin typeface="Arial MT"/>
                <a:cs typeface="Arial MT"/>
              </a:rPr>
              <a:t>1</a:t>
            </a:r>
            <a:r>
              <a:rPr sz="1100" dirty="0" smtClean="0">
                <a:latin typeface="Arial MT"/>
                <a:cs typeface="Arial MT"/>
              </a:rPr>
              <a:t>%</a:t>
            </a:r>
            <a:r>
              <a:rPr sz="1100" spc="200" dirty="0" smtClean="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6" name="Tabla 5"/>
          <p:cNvGraphicFramePr>
            <a:graphicFrameLocks noGrp="1"/>
          </p:cNvGraphicFramePr>
          <p:nvPr>
            <p:extLst>
              <p:ext uri="{D42A27DB-BD31-4B8C-83A1-F6EECF244321}">
                <p14:modId xmlns:p14="http://schemas.microsoft.com/office/powerpoint/2010/main" val="2016929120"/>
              </p:ext>
            </p:extLst>
          </p:nvPr>
        </p:nvGraphicFramePr>
        <p:xfrm>
          <a:off x="4953000" y="1268636"/>
          <a:ext cx="3352800" cy="3010552"/>
        </p:xfrm>
        <a:graphic>
          <a:graphicData uri="http://schemas.openxmlformats.org/drawingml/2006/table">
            <a:tbl>
              <a:tblPr>
                <a:tableStyleId>{0505E3EF-67EA-436B-97B2-0124C06EBD24}</a:tableStyleId>
              </a:tblPr>
              <a:tblGrid>
                <a:gridCol w="2047875">
                  <a:extLst>
                    <a:ext uri="{9D8B030D-6E8A-4147-A177-3AD203B41FA5}">
                      <a16:colId xmlns:a16="http://schemas.microsoft.com/office/drawing/2014/main" val="20000"/>
                    </a:ext>
                  </a:extLst>
                </a:gridCol>
                <a:gridCol w="1304925">
                  <a:extLst>
                    <a:ext uri="{9D8B030D-6E8A-4147-A177-3AD203B41FA5}">
                      <a16:colId xmlns:a16="http://schemas.microsoft.com/office/drawing/2014/main" val="20001"/>
                    </a:ext>
                  </a:extLst>
                </a:gridCol>
              </a:tblGrid>
              <a:tr h="577935">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endParaRPr lang="es-CO" sz="1200" u="none" strike="noStrike" dirty="0" smtClean="0">
                        <a:effectLst/>
                      </a:endParaRPr>
                    </a:p>
                    <a:p>
                      <a:pPr marL="0" marR="0" lvl="0" indent="0" algn="ctr" defTabSz="914400" eaLnBrk="1" fontAlgn="ctr" latinLnBrk="0" hangingPunct="1">
                        <a:lnSpc>
                          <a:spcPct val="100000"/>
                        </a:lnSpc>
                        <a:spcBef>
                          <a:spcPts val="0"/>
                        </a:spcBef>
                        <a:spcAft>
                          <a:spcPts val="0"/>
                        </a:spcAft>
                        <a:buClrTx/>
                        <a:buSzTx/>
                        <a:buFontTx/>
                        <a:buNone/>
                        <a:tabLst/>
                        <a:defRPr/>
                      </a:pPr>
                      <a:r>
                        <a:rPr lang="es-CO" sz="1200" b="1" u="none" strike="noStrike" dirty="0" smtClean="0">
                          <a:solidFill>
                            <a:schemeClr val="bg1"/>
                          </a:solidFill>
                          <a:effectLst/>
                        </a:rPr>
                        <a:t>Estadística por tipo de solicitud</a:t>
                      </a:r>
                    </a:p>
                    <a:p>
                      <a:pPr algn="l" fontAlgn="ctr"/>
                      <a:endParaRPr lang="es-CO" sz="1200" b="1" i="0" u="none" strike="noStrike" dirty="0">
                        <a:solidFill>
                          <a:srgbClr val="FFFFFF"/>
                        </a:solidFill>
                        <a:effectLst/>
                        <a:latin typeface="Arial" panose="020B0604020202020204" pitchFamily="34" charset="0"/>
                      </a:endParaRPr>
                    </a:p>
                  </a:txBody>
                  <a:tcPr marL="4213" marR="4213" marT="4213" marB="0" anchor="ctr">
                    <a:solidFill>
                      <a:srgbClr val="008000"/>
                    </a:solidFill>
                  </a:tcPr>
                </a:tc>
                <a:tc>
                  <a:txBody>
                    <a:bodyPr/>
                    <a:lstStyle/>
                    <a:p>
                      <a:pPr algn="ctr" fontAlgn="ctr"/>
                      <a:r>
                        <a:rPr lang="es-CO" sz="1200" b="1" u="none" strike="noStrike" dirty="0" smtClean="0">
                          <a:solidFill>
                            <a:schemeClr val="bg1"/>
                          </a:solidFill>
                          <a:effectLst/>
                        </a:rPr>
                        <a:t>Cantidad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4213" marR="4213" marT="4213" marB="0" anchor="ctr">
                    <a:solidFill>
                      <a:srgbClr val="008000"/>
                    </a:solidFill>
                  </a:tcPr>
                </a:tc>
                <a:extLst>
                  <a:ext uri="{0D108BD9-81ED-4DB2-BD59-A6C34878D82A}">
                    <a16:rowId xmlns:a16="http://schemas.microsoft.com/office/drawing/2014/main" val="10000"/>
                  </a:ext>
                </a:extLst>
              </a:tr>
              <a:tr h="221183">
                <a:tc>
                  <a:txBody>
                    <a:bodyPr/>
                    <a:lstStyle/>
                    <a:p>
                      <a:pPr algn="ctr" fontAlgn="ctr"/>
                      <a:r>
                        <a:rPr lang="es-CO" sz="1100" u="none" strike="noStrike" dirty="0">
                          <a:effectLst/>
                        </a:rPr>
                        <a:t>CARTA</a:t>
                      </a:r>
                      <a:endParaRPr lang="es-CO" sz="1100" b="0" i="0" u="none" strike="noStrike" dirty="0">
                        <a:solidFill>
                          <a:srgbClr val="000000"/>
                        </a:solidFill>
                        <a:effectLst/>
                        <a:latin typeface="Arial" panose="020B0604020202020204" pitchFamily="34" charset="0"/>
                      </a:endParaRPr>
                    </a:p>
                  </a:txBody>
                  <a:tcPr marL="4213" marR="4213" marT="4213" marB="0" anchor="ctr"/>
                </a:tc>
                <a:tc>
                  <a:txBody>
                    <a:bodyPr/>
                    <a:lstStyle/>
                    <a:p>
                      <a:pPr algn="ctr" fontAlgn="ctr"/>
                      <a:r>
                        <a:rPr lang="es-ES" sz="1100" b="0" i="0" u="none" strike="noStrike" dirty="0" smtClean="0">
                          <a:solidFill>
                            <a:schemeClr val="dk1"/>
                          </a:solidFill>
                          <a:effectLst/>
                          <a:latin typeface="+mn-lt"/>
                        </a:rPr>
                        <a:t>0</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1"/>
                  </a:ext>
                </a:extLst>
              </a:tr>
              <a:tr h="221183">
                <a:tc>
                  <a:txBody>
                    <a:bodyPr/>
                    <a:lstStyle/>
                    <a:p>
                      <a:pPr algn="ctr" fontAlgn="b"/>
                      <a:r>
                        <a:rPr lang="es-CO" sz="1100" u="none" strike="noStrike" dirty="0">
                          <a:effectLst/>
                        </a:rPr>
                        <a:t>FAX</a:t>
                      </a:r>
                      <a:endParaRPr lang="es-CO" sz="1100" b="0" i="0" u="none" strike="noStrike" dirty="0">
                        <a:solidFill>
                          <a:srgbClr val="000000"/>
                        </a:solidFill>
                        <a:effectLst/>
                        <a:latin typeface="Arial" panose="020B0604020202020204" pitchFamily="34" charset="0"/>
                      </a:endParaRPr>
                    </a:p>
                  </a:txBody>
                  <a:tcPr marL="4213" marR="4213" marT="4213" marB="0" anchor="b"/>
                </a:tc>
                <a:tc>
                  <a:txBody>
                    <a:bodyPr/>
                    <a:lstStyle/>
                    <a:p>
                      <a:pPr algn="ctr" fontAlgn="ctr"/>
                      <a:r>
                        <a:rPr lang="es-ES" sz="1100" b="0" i="0" u="none" strike="noStrike" dirty="0" smtClean="0">
                          <a:solidFill>
                            <a:schemeClr val="dk1"/>
                          </a:solidFill>
                          <a:effectLst/>
                          <a:latin typeface="+mn-lt"/>
                        </a:rPr>
                        <a:t>1</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2"/>
                  </a:ext>
                </a:extLst>
              </a:tr>
              <a:tr h="237310">
                <a:tc>
                  <a:txBody>
                    <a:bodyPr/>
                    <a:lstStyle/>
                    <a:p>
                      <a:pPr algn="ctr" fontAlgn="b"/>
                      <a:r>
                        <a:rPr lang="es-CO" sz="1100" u="none" strike="noStrike" dirty="0">
                          <a:effectLst/>
                        </a:rPr>
                        <a:t>E- mail</a:t>
                      </a:r>
                      <a:endParaRPr lang="es-CO" sz="1100" b="0" i="0" u="none" strike="noStrike" dirty="0">
                        <a:solidFill>
                          <a:srgbClr val="000000"/>
                        </a:solidFill>
                        <a:effectLst/>
                        <a:latin typeface="Arial" panose="020B0604020202020204" pitchFamily="34" charset="0"/>
                      </a:endParaRPr>
                    </a:p>
                  </a:txBody>
                  <a:tcPr marL="4213" marR="4213" marT="4213" marB="0" anchor="b"/>
                </a:tc>
                <a:tc>
                  <a:txBody>
                    <a:bodyPr/>
                    <a:lstStyle/>
                    <a:p>
                      <a:pPr algn="ctr" fontAlgn="ctr"/>
                      <a:r>
                        <a:rPr lang="es-ES" sz="1100" b="0" i="0" u="none" strike="noStrike" dirty="0" smtClean="0">
                          <a:solidFill>
                            <a:schemeClr val="dk1"/>
                          </a:solidFill>
                          <a:effectLst/>
                          <a:latin typeface="+mn-lt"/>
                        </a:rPr>
                        <a:t>5840</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3"/>
                  </a:ext>
                </a:extLst>
              </a:tr>
              <a:tr h="221183">
                <a:tc>
                  <a:txBody>
                    <a:bodyPr/>
                    <a:lstStyle/>
                    <a:p>
                      <a:pPr algn="ctr" fontAlgn="b"/>
                      <a:r>
                        <a:rPr lang="es-CO" sz="1100" u="none" strike="noStrike" dirty="0">
                          <a:effectLst/>
                        </a:rPr>
                        <a:t>PQRSD</a:t>
                      </a:r>
                      <a:endParaRPr lang="es-CO" sz="1100" b="0" i="0" u="none" strike="noStrike" dirty="0">
                        <a:solidFill>
                          <a:srgbClr val="000000"/>
                        </a:solidFill>
                        <a:effectLst/>
                        <a:latin typeface="Arial" panose="020B0604020202020204" pitchFamily="34" charset="0"/>
                      </a:endParaRPr>
                    </a:p>
                  </a:txBody>
                  <a:tcPr marL="4213" marR="4213" marT="4213" marB="0" anchor="b"/>
                </a:tc>
                <a:tc>
                  <a:txBody>
                    <a:bodyPr/>
                    <a:lstStyle/>
                    <a:p>
                      <a:pPr algn="ctr" fontAlgn="ctr"/>
                      <a:r>
                        <a:rPr lang="es-ES" sz="1100" b="0" i="0" u="none" strike="noStrike" dirty="0" smtClean="0">
                          <a:solidFill>
                            <a:schemeClr val="dk1"/>
                          </a:solidFill>
                          <a:effectLst/>
                          <a:latin typeface="+mn-lt"/>
                        </a:rPr>
                        <a:t>126</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4"/>
                  </a:ext>
                </a:extLst>
              </a:tr>
              <a:tr h="221183">
                <a:tc>
                  <a:txBody>
                    <a:bodyPr/>
                    <a:lstStyle/>
                    <a:p>
                      <a:pPr algn="ctr" fontAlgn="b"/>
                      <a:r>
                        <a:rPr lang="es-CO" sz="1100" u="none" strike="noStrike" dirty="0">
                          <a:effectLst/>
                        </a:rPr>
                        <a:t>Personal</a:t>
                      </a:r>
                      <a:endParaRPr lang="es-CO" sz="1100" b="0" i="0" u="none" strike="noStrike" dirty="0">
                        <a:solidFill>
                          <a:srgbClr val="000000"/>
                        </a:solidFill>
                        <a:effectLst/>
                        <a:latin typeface="Arial" panose="020B0604020202020204" pitchFamily="34" charset="0"/>
                      </a:endParaRPr>
                    </a:p>
                  </a:txBody>
                  <a:tcPr marL="4213" marR="4213" marT="4213" marB="0" anchor="b"/>
                </a:tc>
                <a:tc>
                  <a:txBody>
                    <a:bodyPr/>
                    <a:lstStyle/>
                    <a:p>
                      <a:pPr algn="ctr" fontAlgn="ctr"/>
                      <a:r>
                        <a:rPr lang="es-CO" sz="1100" u="none" strike="noStrike" dirty="0" smtClean="0">
                          <a:effectLst/>
                        </a:rPr>
                        <a:t>1239</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5"/>
                  </a:ext>
                </a:extLst>
              </a:tr>
              <a:tr h="221183">
                <a:tc>
                  <a:txBody>
                    <a:bodyPr/>
                    <a:lstStyle/>
                    <a:p>
                      <a:pPr algn="ctr" fontAlgn="b"/>
                      <a:r>
                        <a:rPr lang="es-CO" sz="1100" u="none" strike="noStrike" dirty="0" smtClean="0">
                          <a:effectLst/>
                        </a:rPr>
                        <a:t>Telefónico</a:t>
                      </a:r>
                      <a:endParaRPr lang="es-CO" sz="1100" b="0" i="0" u="none" strike="noStrike" dirty="0">
                        <a:solidFill>
                          <a:srgbClr val="000000"/>
                        </a:solidFill>
                        <a:effectLst/>
                        <a:latin typeface="Arial" panose="020B0604020202020204" pitchFamily="34" charset="0"/>
                      </a:endParaRPr>
                    </a:p>
                  </a:txBody>
                  <a:tcPr marL="4213" marR="4213" marT="4213" marB="0" anchor="b"/>
                </a:tc>
                <a:tc>
                  <a:txBody>
                    <a:bodyPr/>
                    <a:lstStyle/>
                    <a:p>
                      <a:pPr algn="ctr" fontAlgn="ctr"/>
                      <a:r>
                        <a:rPr lang="es-ES" sz="1100" b="0" i="0" u="none" strike="noStrike" dirty="0" smtClean="0">
                          <a:solidFill>
                            <a:schemeClr val="dk1"/>
                          </a:solidFill>
                          <a:effectLst/>
                          <a:latin typeface="+mn-lt"/>
                        </a:rPr>
                        <a:t>6</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6"/>
                  </a:ext>
                </a:extLst>
              </a:tr>
              <a:tr h="221183">
                <a:tc>
                  <a:txBody>
                    <a:bodyPr/>
                    <a:lstStyle/>
                    <a:p>
                      <a:pPr algn="ctr" fontAlgn="ctr"/>
                      <a:r>
                        <a:rPr lang="es-CO" sz="1100" u="none" strike="noStrike" dirty="0">
                          <a:effectLst/>
                        </a:rPr>
                        <a:t>Celular GEA</a:t>
                      </a:r>
                      <a:endParaRPr lang="es-CO" sz="1100" b="0" i="0" u="none" strike="noStrike" dirty="0">
                        <a:solidFill>
                          <a:srgbClr val="000000"/>
                        </a:solidFill>
                        <a:effectLst/>
                        <a:latin typeface="Arial" panose="020B0604020202020204" pitchFamily="34" charset="0"/>
                      </a:endParaRPr>
                    </a:p>
                  </a:txBody>
                  <a:tcPr marL="4213" marR="4213" marT="4213" marB="0" anchor="ctr"/>
                </a:tc>
                <a:tc>
                  <a:txBody>
                    <a:bodyPr/>
                    <a:lstStyle/>
                    <a:p>
                      <a:pPr algn="ctr" fontAlgn="ctr"/>
                      <a:r>
                        <a:rPr lang="es-CO" sz="1100" u="none" strike="noStrike" dirty="0">
                          <a:effectLst/>
                        </a:rPr>
                        <a:t>0</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7"/>
                  </a:ext>
                </a:extLst>
              </a:tr>
              <a:tr h="231226">
                <a:tc>
                  <a:txBody>
                    <a:bodyPr/>
                    <a:lstStyle/>
                    <a:p>
                      <a:pPr algn="ctr" fontAlgn="ctr"/>
                      <a:r>
                        <a:rPr lang="es-CO" sz="1100" u="none" strike="noStrike" dirty="0">
                          <a:effectLst/>
                        </a:rPr>
                        <a:t>Chat</a:t>
                      </a:r>
                      <a:endParaRPr lang="es-CO" sz="1100" b="0" i="0" u="none" strike="noStrike" dirty="0">
                        <a:solidFill>
                          <a:srgbClr val="000000"/>
                        </a:solidFill>
                        <a:effectLst/>
                        <a:latin typeface="Arial" panose="020B0604020202020204" pitchFamily="34" charset="0"/>
                      </a:endParaRPr>
                    </a:p>
                  </a:txBody>
                  <a:tcPr marL="4213" marR="4213" marT="4213" marB="0" anchor="ctr"/>
                </a:tc>
                <a:tc>
                  <a:txBody>
                    <a:bodyPr/>
                    <a:lstStyle/>
                    <a:p>
                      <a:pPr algn="ctr" fontAlgn="ctr"/>
                      <a:r>
                        <a:rPr lang="es-ES" sz="1100" b="0" i="0" u="none" strike="noStrike" dirty="0" smtClean="0">
                          <a:solidFill>
                            <a:schemeClr val="dk1"/>
                          </a:solidFill>
                          <a:effectLst/>
                          <a:latin typeface="+mn-lt"/>
                        </a:rPr>
                        <a:t>0</a:t>
                      </a:r>
                      <a:endParaRPr lang="es-CO" sz="1100" b="0" i="0" u="none" strike="noStrike" dirty="0">
                        <a:solidFill>
                          <a:srgbClr val="000000"/>
                        </a:solidFill>
                        <a:effectLst/>
                        <a:latin typeface="Arial" panose="020B0604020202020204" pitchFamily="34" charset="0"/>
                      </a:endParaRPr>
                    </a:p>
                  </a:txBody>
                  <a:tcPr marL="4213" marR="4213" marT="4213" marB="0" anchor="ctr"/>
                </a:tc>
                <a:extLst>
                  <a:ext uri="{0D108BD9-81ED-4DB2-BD59-A6C34878D82A}">
                    <a16:rowId xmlns:a16="http://schemas.microsoft.com/office/drawing/2014/main" val="10008"/>
                  </a:ext>
                </a:extLst>
              </a:tr>
              <a:tr h="224945">
                <a:tc>
                  <a:txBody>
                    <a:bodyPr/>
                    <a:lstStyle/>
                    <a:p>
                      <a:pPr algn="ctr" fontAlgn="ctr"/>
                      <a:r>
                        <a:rPr lang="es-CO" sz="1100" u="none" strike="noStrike" dirty="0">
                          <a:solidFill>
                            <a:schemeClr val="dk1"/>
                          </a:solidFill>
                          <a:effectLst/>
                          <a:latin typeface="+mn-lt"/>
                          <a:ea typeface="+mn-ea"/>
                          <a:cs typeface="+mn-cs"/>
                        </a:rPr>
                        <a:t>Redes Sociales</a:t>
                      </a:r>
                    </a:p>
                  </a:txBody>
                  <a:tcPr marL="4213" marR="4213" marT="4213" marB="0" anchor="ctr"/>
                </a:tc>
                <a:tc>
                  <a:txBody>
                    <a:bodyPr/>
                    <a:lstStyle/>
                    <a:p>
                      <a:pPr algn="ctr" fontAlgn="ctr"/>
                      <a:r>
                        <a:rPr lang="es-CO" sz="1100" u="none" strike="noStrike" dirty="0">
                          <a:solidFill>
                            <a:schemeClr val="dk1"/>
                          </a:solidFill>
                          <a:effectLst/>
                          <a:latin typeface="+mn-lt"/>
                          <a:ea typeface="+mn-ea"/>
                          <a:cs typeface="+mn-cs"/>
                        </a:rPr>
                        <a:t>0</a:t>
                      </a:r>
                    </a:p>
                  </a:txBody>
                  <a:tcPr marL="4213" marR="4213" marT="4213" marB="0" anchor="ctr"/>
                </a:tc>
                <a:extLst>
                  <a:ext uri="{0D108BD9-81ED-4DB2-BD59-A6C34878D82A}">
                    <a16:rowId xmlns:a16="http://schemas.microsoft.com/office/drawing/2014/main" val="10009"/>
                  </a:ext>
                </a:extLst>
              </a:tr>
              <a:tr h="224945">
                <a:tc>
                  <a:txBody>
                    <a:bodyPr/>
                    <a:lstStyle/>
                    <a:p>
                      <a:pPr algn="ctr" fontAlgn="ctr"/>
                      <a:r>
                        <a:rPr lang="es-ES" sz="1100" u="none" strike="noStrike" dirty="0" smtClean="0">
                          <a:solidFill>
                            <a:schemeClr val="dk1"/>
                          </a:solidFill>
                          <a:effectLst/>
                          <a:latin typeface="+mn-lt"/>
                          <a:ea typeface="+mn-ea"/>
                          <a:cs typeface="+mn-cs"/>
                        </a:rPr>
                        <a:t>Ventanilla Vital</a:t>
                      </a:r>
                      <a:endParaRPr lang="es-CO" sz="1100" u="none" strike="noStrike" dirty="0">
                        <a:solidFill>
                          <a:schemeClr val="dk1"/>
                        </a:solidFill>
                        <a:effectLst/>
                        <a:latin typeface="+mn-lt"/>
                        <a:ea typeface="+mn-ea"/>
                        <a:cs typeface="+mn-cs"/>
                      </a:endParaRPr>
                    </a:p>
                  </a:txBody>
                  <a:tcPr marL="4213" marR="4213" marT="4213" marB="0" anchor="ctr"/>
                </a:tc>
                <a:tc>
                  <a:txBody>
                    <a:bodyPr/>
                    <a:lstStyle/>
                    <a:p>
                      <a:pPr algn="ctr" fontAlgn="ctr"/>
                      <a:r>
                        <a:rPr lang="es-ES" sz="1100" u="none" strike="noStrike" dirty="0" smtClean="0">
                          <a:solidFill>
                            <a:schemeClr val="dk1"/>
                          </a:solidFill>
                          <a:effectLst/>
                          <a:latin typeface="+mn-lt"/>
                          <a:ea typeface="+mn-ea"/>
                          <a:cs typeface="+mn-cs"/>
                        </a:rPr>
                        <a:t>85</a:t>
                      </a:r>
                      <a:endParaRPr lang="es-CO" sz="1100" u="none" strike="noStrike" dirty="0">
                        <a:solidFill>
                          <a:schemeClr val="dk1"/>
                        </a:solidFill>
                        <a:effectLst/>
                        <a:latin typeface="+mn-lt"/>
                        <a:ea typeface="+mn-ea"/>
                        <a:cs typeface="+mn-cs"/>
                      </a:endParaRPr>
                    </a:p>
                  </a:txBody>
                  <a:tcPr marL="4213" marR="4213" marT="4213" marB="0" anchor="ctr"/>
                </a:tc>
                <a:extLst>
                  <a:ext uri="{0D108BD9-81ED-4DB2-BD59-A6C34878D82A}">
                    <a16:rowId xmlns:a16="http://schemas.microsoft.com/office/drawing/2014/main" val="3406592152"/>
                  </a:ext>
                </a:extLst>
              </a:tr>
              <a:tr h="179650">
                <a:tc>
                  <a:txBody>
                    <a:bodyPr/>
                    <a:lstStyle/>
                    <a:p>
                      <a:pPr algn="ctr" fontAlgn="ctr"/>
                      <a:r>
                        <a:rPr lang="es-CO" sz="1200" b="1" u="none" strike="noStrike" dirty="0">
                          <a:solidFill>
                            <a:schemeClr val="bg1"/>
                          </a:solidFill>
                          <a:effectLst/>
                        </a:rPr>
                        <a:t>TOTAL</a:t>
                      </a:r>
                      <a:endParaRPr lang="es-CO" sz="1200" b="1" i="0" u="none" strike="noStrike" dirty="0">
                        <a:solidFill>
                          <a:schemeClr val="bg1"/>
                        </a:solidFill>
                        <a:effectLst/>
                        <a:latin typeface="Arial" panose="020B0604020202020204" pitchFamily="34" charset="0"/>
                      </a:endParaRPr>
                    </a:p>
                  </a:txBody>
                  <a:tcPr marL="4213" marR="4213" marT="4213" marB="0" anchor="ctr">
                    <a:solidFill>
                      <a:srgbClr val="008000"/>
                    </a:solidFill>
                  </a:tcPr>
                </a:tc>
                <a:tc>
                  <a:txBody>
                    <a:bodyPr/>
                    <a:lstStyle/>
                    <a:p>
                      <a:pPr algn="ctr" fontAlgn="b"/>
                      <a:r>
                        <a:rPr lang="es-ES" sz="1200" b="1" i="0" u="none" strike="noStrike" dirty="0" smtClean="0">
                          <a:solidFill>
                            <a:schemeClr val="bg1"/>
                          </a:solidFill>
                          <a:effectLst/>
                          <a:latin typeface="Garamond" panose="02020404030301010803" pitchFamily="18" charset="0"/>
                        </a:rPr>
                        <a:t>7297</a:t>
                      </a:r>
                      <a:endParaRPr lang="es-CO" sz="1200" b="1" i="0" u="none" strike="noStrike" dirty="0">
                        <a:solidFill>
                          <a:schemeClr val="bg1"/>
                        </a:solidFill>
                        <a:effectLst/>
                        <a:latin typeface="Garamond" panose="02020404030301010803" pitchFamily="18" charset="0"/>
                      </a:endParaRPr>
                    </a:p>
                  </a:txBody>
                  <a:tcPr marL="4213" marR="4213" marT="4213" marB="0" anchor="b">
                    <a:solidFill>
                      <a:srgbClr val="008000"/>
                    </a:solidFill>
                  </a:tcPr>
                </a:tc>
                <a:extLst>
                  <a:ext uri="{0D108BD9-81ED-4DB2-BD59-A6C34878D82A}">
                    <a16:rowId xmlns:a16="http://schemas.microsoft.com/office/drawing/2014/main" val="10010"/>
                  </a:ext>
                </a:extLst>
              </a:tr>
            </a:tbl>
          </a:graphicData>
        </a:graphic>
      </p:graphicFrame>
      <p:graphicFrame>
        <p:nvGraphicFramePr>
          <p:cNvPr id="7" name="Gráfico 6"/>
          <p:cNvGraphicFramePr>
            <a:graphicFrameLocks/>
          </p:cNvGraphicFramePr>
          <p:nvPr>
            <p:extLst>
              <p:ext uri="{D42A27DB-BD31-4B8C-83A1-F6EECF244321}">
                <p14:modId xmlns:p14="http://schemas.microsoft.com/office/powerpoint/2010/main" val="957549728"/>
              </p:ext>
            </p:extLst>
          </p:nvPr>
        </p:nvGraphicFramePr>
        <p:xfrm>
          <a:off x="228600" y="971550"/>
          <a:ext cx="4572000" cy="2514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46372" y="81229"/>
            <a:ext cx="4037329" cy="939800"/>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60" dirty="0" smtClean="0"/>
              <a:t>CUARTO</a:t>
            </a:r>
            <a:r>
              <a:rPr sz="2000" spc="10" dirty="0" smtClean="0"/>
              <a:t> </a:t>
            </a:r>
            <a:r>
              <a:rPr sz="2000" spc="-270" dirty="0"/>
              <a:t>TRIMESTRE</a:t>
            </a:r>
            <a:r>
              <a:rPr sz="2000" spc="-15" dirty="0"/>
              <a:t> </a:t>
            </a:r>
            <a:r>
              <a:rPr sz="2000" spc="-20" dirty="0" smtClean="0"/>
              <a:t>202</a:t>
            </a:r>
            <a:r>
              <a:rPr lang="es-ES" sz="2000" spc="-20" dirty="0" smtClean="0"/>
              <a:t>4</a:t>
            </a:r>
            <a:endParaRPr sz="2000" dirty="0"/>
          </a:p>
        </p:txBody>
      </p:sp>
      <p:sp>
        <p:nvSpPr>
          <p:cNvPr id="3" name="object 3"/>
          <p:cNvSpPr txBox="1"/>
          <p:nvPr/>
        </p:nvSpPr>
        <p:spPr>
          <a:xfrm>
            <a:off x="860425" y="42068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838200" y="1694971"/>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a:latin typeface="Arial MT"/>
                <a:cs typeface="Arial MT"/>
              </a:rPr>
              <a:t>el </a:t>
            </a:r>
            <a:r>
              <a:rPr sz="1400" b="1" dirty="0" smtClean="0">
                <a:latin typeface="Arial"/>
                <a:cs typeface="Arial"/>
              </a:rPr>
              <a:t>01/</a:t>
            </a:r>
            <a:r>
              <a:rPr lang="es-ES" sz="1400" b="1" dirty="0" smtClean="0">
                <a:latin typeface="Arial"/>
                <a:cs typeface="Arial"/>
              </a:rPr>
              <a:t>10</a:t>
            </a:r>
            <a:r>
              <a:rPr sz="1400" b="1" dirty="0" smtClean="0">
                <a:latin typeface="Arial"/>
                <a:cs typeface="Arial"/>
              </a:rPr>
              <a:t>/202</a:t>
            </a:r>
            <a:r>
              <a:rPr lang="es-ES" sz="1400" b="1" dirty="0" smtClean="0">
                <a:latin typeface="Arial"/>
                <a:cs typeface="Arial"/>
              </a:rPr>
              <a:t>4</a:t>
            </a:r>
            <a:r>
              <a:rPr sz="1400" b="1" spc="-65" dirty="0" smtClean="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smtClean="0">
                <a:latin typeface="Arial"/>
                <a:cs typeface="Arial"/>
              </a:rPr>
              <a:t>3</a:t>
            </a:r>
            <a:r>
              <a:rPr lang="es-ES" sz="1400" b="1" spc="-10" dirty="0" smtClean="0">
                <a:latin typeface="Arial"/>
                <a:cs typeface="Arial"/>
              </a:rPr>
              <a:t>1</a:t>
            </a:r>
            <a:r>
              <a:rPr sz="1400" b="1" spc="-10" dirty="0" smtClean="0">
                <a:latin typeface="Arial"/>
                <a:cs typeface="Arial"/>
              </a:rPr>
              <a:t>/</a:t>
            </a:r>
            <a:r>
              <a:rPr lang="es-ES" sz="1400" b="1" spc="-10" dirty="0" smtClean="0">
                <a:latin typeface="Arial"/>
                <a:cs typeface="Arial"/>
              </a:rPr>
              <a:t>12</a:t>
            </a:r>
            <a:r>
              <a:rPr sz="1400" b="1" spc="-10" dirty="0" smtClean="0">
                <a:latin typeface="Arial"/>
                <a:cs typeface="Arial"/>
              </a:rPr>
              <a:t>/202</a:t>
            </a:r>
            <a:r>
              <a:rPr lang="es-ES" sz="1400" b="1" spc="-10" dirty="0" smtClean="0">
                <a:latin typeface="Arial"/>
                <a:cs typeface="Arial"/>
              </a:rPr>
              <a:t>4</a:t>
            </a:r>
            <a:endParaRPr sz="1400" dirty="0">
              <a:latin typeface="Arial"/>
              <a:cs typeface="Arial"/>
            </a:endParaRPr>
          </a:p>
        </p:txBody>
      </p:sp>
      <p:graphicFrame>
        <p:nvGraphicFramePr>
          <p:cNvPr id="6" name="Tabla 5"/>
          <p:cNvGraphicFramePr>
            <a:graphicFrameLocks noGrp="1"/>
          </p:cNvGraphicFramePr>
          <p:nvPr>
            <p:extLst>
              <p:ext uri="{D42A27DB-BD31-4B8C-83A1-F6EECF244321}">
                <p14:modId xmlns:p14="http://schemas.microsoft.com/office/powerpoint/2010/main" val="764588459"/>
              </p:ext>
            </p:extLst>
          </p:nvPr>
        </p:nvGraphicFramePr>
        <p:xfrm>
          <a:off x="3886200" y="1021029"/>
          <a:ext cx="4383906" cy="3671976"/>
        </p:xfrm>
        <a:graphic>
          <a:graphicData uri="http://schemas.openxmlformats.org/drawingml/2006/table">
            <a:tbl>
              <a:tblPr/>
              <a:tblGrid>
                <a:gridCol w="3455410">
                  <a:extLst>
                    <a:ext uri="{9D8B030D-6E8A-4147-A177-3AD203B41FA5}">
                      <a16:colId xmlns:a16="http://schemas.microsoft.com/office/drawing/2014/main" val="1966363502"/>
                    </a:ext>
                  </a:extLst>
                </a:gridCol>
                <a:gridCol w="928496">
                  <a:extLst>
                    <a:ext uri="{9D8B030D-6E8A-4147-A177-3AD203B41FA5}">
                      <a16:colId xmlns:a16="http://schemas.microsoft.com/office/drawing/2014/main" val="1620405161"/>
                    </a:ext>
                  </a:extLst>
                </a:gridCol>
              </a:tblGrid>
              <a:tr h="0">
                <a:tc>
                  <a:txBody>
                    <a:bodyPr/>
                    <a:lstStyle/>
                    <a:p>
                      <a:pPr algn="ctr" fontAlgn="ctr"/>
                      <a:r>
                        <a:rPr lang="es-CO" sz="1200" b="1" i="0" u="none" strike="noStrike" dirty="0">
                          <a:solidFill>
                            <a:srgbClr val="FFFFFF"/>
                          </a:solidFill>
                          <a:effectLst/>
                          <a:latin typeface="+mn-lt"/>
                        </a:rPr>
                        <a:t>Estadística por Dependencia</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09D"/>
                    </a:solidFill>
                  </a:tcPr>
                </a:tc>
                <a:tc>
                  <a:txBody>
                    <a:bodyPr/>
                    <a:lstStyle/>
                    <a:p>
                      <a:pPr algn="ctr" fontAlgn="ctr"/>
                      <a:r>
                        <a:rPr lang="es-CO" sz="1200" b="1" i="0" u="none" strike="noStrike" dirty="0">
                          <a:solidFill>
                            <a:srgbClr val="FFFFFF"/>
                          </a:solidFill>
                          <a:effectLst/>
                          <a:latin typeface="+mn-lt"/>
                        </a:rPr>
                        <a:t>Cantidad</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09D"/>
                    </a:solidFill>
                  </a:tcPr>
                </a:tc>
                <a:extLst>
                  <a:ext uri="{0D108BD9-81ED-4DB2-BD59-A6C34878D82A}">
                    <a16:rowId xmlns:a16="http://schemas.microsoft.com/office/drawing/2014/main" val="939870132"/>
                  </a:ext>
                </a:extLst>
              </a:tr>
              <a:tr h="145587">
                <a:tc>
                  <a:txBody>
                    <a:bodyPr/>
                    <a:lstStyle/>
                    <a:p>
                      <a:pPr algn="l" fontAlgn="b"/>
                      <a:r>
                        <a:rPr lang="es-CO" sz="1000" b="0" i="0" u="none" strike="noStrike" dirty="0">
                          <a:solidFill>
                            <a:srgbClr val="000000"/>
                          </a:solidFill>
                          <a:effectLst/>
                          <a:latin typeface="+mn-lt"/>
                        </a:rPr>
                        <a:t>SECRETARIA GENERAL</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1999</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3744935904"/>
                  </a:ext>
                </a:extLst>
              </a:tr>
              <a:tr h="145587">
                <a:tc>
                  <a:txBody>
                    <a:bodyPr/>
                    <a:lstStyle/>
                    <a:p>
                      <a:pPr algn="l" fontAlgn="b"/>
                      <a:r>
                        <a:rPr lang="es-CO" sz="1000" b="0" i="0" u="none" strike="noStrike" dirty="0">
                          <a:solidFill>
                            <a:srgbClr val="000000"/>
                          </a:solidFill>
                          <a:effectLst/>
                          <a:latin typeface="+mn-lt"/>
                        </a:rPr>
                        <a:t>REVISORA FISCAL</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0</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0798502"/>
                  </a:ext>
                </a:extLst>
              </a:tr>
              <a:tr h="283895">
                <a:tc>
                  <a:txBody>
                    <a:bodyPr/>
                    <a:lstStyle/>
                    <a:p>
                      <a:pPr algn="l" fontAlgn="b"/>
                      <a:r>
                        <a:rPr lang="es-ES" sz="1000" b="0" i="0" u="none" strike="noStrike" dirty="0">
                          <a:solidFill>
                            <a:srgbClr val="000000"/>
                          </a:solidFill>
                          <a:effectLst/>
                          <a:latin typeface="+mn-lt"/>
                        </a:rPr>
                        <a:t>SUBDIRECCION ORDENAMIENTO Y PLANIFICACION INTEGRAL DEL TERRITORIO - SOPIT</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324</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2129436123"/>
                  </a:ext>
                </a:extLst>
              </a:tr>
              <a:tr h="145587">
                <a:tc>
                  <a:txBody>
                    <a:bodyPr/>
                    <a:lstStyle/>
                    <a:p>
                      <a:pPr algn="l" fontAlgn="b"/>
                      <a:r>
                        <a:rPr lang="es-CO" sz="1000" b="0" i="0" u="none" strike="noStrike" dirty="0">
                          <a:solidFill>
                            <a:srgbClr val="000000"/>
                          </a:solidFill>
                          <a:effectLst/>
                          <a:latin typeface="+mn-lt"/>
                        </a:rPr>
                        <a:t>OFICINA DE CONTROL DISCIPLINARIO INTERNO</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2</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8256772"/>
                  </a:ext>
                </a:extLst>
              </a:tr>
              <a:tr h="145587">
                <a:tc>
                  <a:txBody>
                    <a:bodyPr/>
                    <a:lstStyle/>
                    <a:p>
                      <a:pPr algn="l" fontAlgn="b"/>
                      <a:r>
                        <a:rPr lang="es-ES" sz="1000" b="0" i="0" u="none" strike="noStrike" dirty="0">
                          <a:solidFill>
                            <a:srgbClr val="000000"/>
                          </a:solidFill>
                          <a:effectLst/>
                          <a:latin typeface="+mn-lt"/>
                        </a:rPr>
                        <a:t>OFICINA DE GESTION SOCIAL Y AMBIENTAL</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136</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1765038983"/>
                  </a:ext>
                </a:extLst>
              </a:tr>
              <a:tr h="145587">
                <a:tc>
                  <a:txBody>
                    <a:bodyPr/>
                    <a:lstStyle/>
                    <a:p>
                      <a:pPr algn="l" fontAlgn="ctr"/>
                      <a:r>
                        <a:rPr lang="es-CO" sz="1000" b="0" i="0" u="none" strike="noStrike" dirty="0">
                          <a:solidFill>
                            <a:srgbClr val="000000"/>
                          </a:solidFill>
                          <a:effectLst/>
                          <a:latin typeface="+mn-lt"/>
                        </a:rPr>
                        <a:t>OFICINA CONTROL INTERNO</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2</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924242"/>
                  </a:ext>
                </a:extLst>
              </a:tr>
              <a:tr h="145587">
                <a:tc>
                  <a:txBody>
                    <a:bodyPr/>
                    <a:lstStyle/>
                    <a:p>
                      <a:pPr algn="l" fontAlgn="ctr"/>
                      <a:r>
                        <a:rPr lang="es-CO" sz="1000" b="0" i="0" u="none" strike="noStrike" dirty="0">
                          <a:solidFill>
                            <a:srgbClr val="000000"/>
                          </a:solidFill>
                          <a:effectLst/>
                          <a:latin typeface="+mn-lt"/>
                        </a:rPr>
                        <a:t>OFICINA DE CONTRATACION</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50</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1043050860"/>
                  </a:ext>
                </a:extLst>
              </a:tr>
              <a:tr h="276617">
                <a:tc>
                  <a:txBody>
                    <a:bodyPr/>
                    <a:lstStyle/>
                    <a:p>
                      <a:pPr algn="l" fontAlgn="ctr"/>
                      <a:r>
                        <a:rPr lang="es-CO" sz="1000" b="0" i="0" u="none" strike="noStrike" dirty="0">
                          <a:solidFill>
                            <a:srgbClr val="000000"/>
                          </a:solidFill>
                          <a:effectLst/>
                          <a:latin typeface="+mn-lt"/>
                        </a:rPr>
                        <a:t>OFICINA ASESORA DE DIRECCIONAMIENTO ESTRATEGICO INSTITUCIONAL</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48</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3947948"/>
                  </a:ext>
                </a:extLst>
              </a:tr>
              <a:tr h="385807">
                <a:tc>
                  <a:txBody>
                    <a:bodyPr/>
                    <a:lstStyle/>
                    <a:p>
                      <a:pPr algn="l" fontAlgn="ctr"/>
                      <a:r>
                        <a:rPr lang="es-ES" sz="1000" b="0" i="0" u="none" strike="noStrike" dirty="0">
                          <a:solidFill>
                            <a:srgbClr val="000000"/>
                          </a:solidFill>
                          <a:effectLst/>
                          <a:latin typeface="+mn-lt"/>
                        </a:rPr>
                        <a:t>SUBDIRECCION DE GESTION INTEGRAL DE LA OFERTA AMBIENTAL- SUGOA</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365</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1784518849"/>
                  </a:ext>
                </a:extLst>
              </a:tr>
              <a:tr h="276617">
                <a:tc>
                  <a:txBody>
                    <a:bodyPr/>
                    <a:lstStyle/>
                    <a:p>
                      <a:pPr algn="l" fontAlgn="ctr"/>
                      <a:r>
                        <a:rPr lang="es-ES" sz="1000" b="0" i="0" u="none" strike="noStrike" dirty="0">
                          <a:solidFill>
                            <a:srgbClr val="000000"/>
                          </a:solidFill>
                          <a:effectLst/>
                          <a:latin typeface="+mn-lt"/>
                        </a:rPr>
                        <a:t>SUBDIRECCION DE GESTION DEL RIESGO Y SEGURIDAD TERRITORIAL - SURYT</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280</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5124588"/>
                  </a:ext>
                </a:extLst>
              </a:tr>
              <a:tr h="276617">
                <a:tc>
                  <a:txBody>
                    <a:bodyPr/>
                    <a:lstStyle/>
                    <a:p>
                      <a:pPr algn="l" fontAlgn="ctr"/>
                      <a:r>
                        <a:rPr lang="es-ES" sz="1000" b="0" i="0" u="none" strike="noStrike" dirty="0">
                          <a:solidFill>
                            <a:srgbClr val="000000"/>
                          </a:solidFill>
                          <a:effectLst/>
                          <a:latin typeface="+mn-lt"/>
                        </a:rPr>
                        <a:t>SUBDIRECCION DE EVALUACION Y CONTROL AMBIENTAL - SEYCA</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5704</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3197528006"/>
                  </a:ext>
                </a:extLst>
              </a:tr>
              <a:tr h="145587">
                <a:tc>
                  <a:txBody>
                    <a:bodyPr/>
                    <a:lstStyle/>
                    <a:p>
                      <a:pPr algn="l" fontAlgn="b"/>
                      <a:r>
                        <a:rPr lang="es-CO" sz="1000" b="0" i="0" u="none" strike="noStrike" dirty="0">
                          <a:solidFill>
                            <a:srgbClr val="000000"/>
                          </a:solidFill>
                          <a:effectLst/>
                          <a:latin typeface="+mn-lt"/>
                        </a:rPr>
                        <a:t>DIRECCION GENERAL</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97</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9021980"/>
                  </a:ext>
                </a:extLst>
              </a:tr>
              <a:tr h="145587">
                <a:tc>
                  <a:txBody>
                    <a:bodyPr/>
                    <a:lstStyle/>
                    <a:p>
                      <a:pPr algn="l" fontAlgn="b"/>
                      <a:r>
                        <a:rPr lang="es-CO" sz="1000" b="0" i="0" u="none" strike="noStrike" dirty="0">
                          <a:solidFill>
                            <a:srgbClr val="000000"/>
                          </a:solidFill>
                          <a:effectLst/>
                          <a:latin typeface="+mn-lt"/>
                        </a:rPr>
                        <a:t>CONSEJO DIRECTIVO</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67</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948653339"/>
                  </a:ext>
                </a:extLst>
              </a:tr>
              <a:tr h="145587">
                <a:tc>
                  <a:txBody>
                    <a:bodyPr/>
                    <a:lstStyle/>
                    <a:p>
                      <a:pPr algn="l" fontAlgn="b"/>
                      <a:r>
                        <a:rPr lang="es-CO" sz="1000" b="0" i="0" u="none" strike="noStrike" dirty="0">
                          <a:solidFill>
                            <a:srgbClr val="000000"/>
                          </a:solidFill>
                          <a:effectLst/>
                          <a:latin typeface="+mn-lt"/>
                        </a:rPr>
                        <a:t>ASAMBLEA GENERAL</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050" b="0" i="0" u="none" strike="noStrike" dirty="0">
                          <a:solidFill>
                            <a:srgbClr val="000000"/>
                          </a:solidFill>
                          <a:effectLst/>
                          <a:latin typeface="+mn-lt"/>
                        </a:rPr>
                        <a:t>8</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5713308"/>
                  </a:ext>
                </a:extLst>
              </a:tr>
              <a:tr h="218202">
                <a:tc>
                  <a:txBody>
                    <a:bodyPr/>
                    <a:lstStyle/>
                    <a:p>
                      <a:pPr algn="l" fontAlgn="b"/>
                      <a:r>
                        <a:rPr lang="es-CO" sz="1000" b="0" i="0" u="none" strike="noStrike" dirty="0">
                          <a:solidFill>
                            <a:srgbClr val="000000"/>
                          </a:solidFill>
                          <a:effectLst/>
                          <a:latin typeface="+mn-lt"/>
                        </a:rPr>
                        <a:t>ADMINISTRATIVO Y FINANCIERO </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tc>
                  <a:txBody>
                    <a:bodyPr/>
                    <a:lstStyle/>
                    <a:p>
                      <a:pPr algn="ctr" fontAlgn="b"/>
                      <a:r>
                        <a:rPr lang="es-CO" sz="1050" b="0" i="0" u="none" strike="noStrike" dirty="0">
                          <a:solidFill>
                            <a:srgbClr val="000000"/>
                          </a:solidFill>
                          <a:effectLst/>
                          <a:latin typeface="+mn-lt"/>
                        </a:rPr>
                        <a:t>496</a:t>
                      </a:r>
                    </a:p>
                  </a:txBody>
                  <a:tcPr marL="2895" marR="2895" marT="289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2EE"/>
                    </a:solidFill>
                  </a:tcPr>
                </a:tc>
                <a:extLst>
                  <a:ext uri="{0D108BD9-81ED-4DB2-BD59-A6C34878D82A}">
                    <a16:rowId xmlns:a16="http://schemas.microsoft.com/office/drawing/2014/main" val="542390186"/>
                  </a:ext>
                </a:extLst>
              </a:tr>
              <a:tr h="174705">
                <a:tc>
                  <a:txBody>
                    <a:bodyPr/>
                    <a:lstStyle/>
                    <a:p>
                      <a:pPr algn="ctr" fontAlgn="ctr"/>
                      <a:r>
                        <a:rPr lang="es-CO" sz="1200" b="1" i="0" u="none" strike="noStrike" dirty="0">
                          <a:solidFill>
                            <a:srgbClr val="000000"/>
                          </a:solidFill>
                          <a:effectLst/>
                          <a:latin typeface="+mn-lt"/>
                        </a:rPr>
                        <a:t>TOTAL</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a:txBody>
                    <a:bodyPr/>
                    <a:lstStyle/>
                    <a:p>
                      <a:pPr algn="ctr" fontAlgn="ctr"/>
                      <a:r>
                        <a:rPr lang="es-CO" sz="1400" b="1" i="0" u="none" strike="noStrike" dirty="0">
                          <a:solidFill>
                            <a:srgbClr val="000000"/>
                          </a:solidFill>
                          <a:effectLst/>
                          <a:latin typeface="+mn-lt"/>
                        </a:rPr>
                        <a:t>9578</a:t>
                      </a:r>
                    </a:p>
                  </a:txBody>
                  <a:tcPr marL="2895" marR="2895" marT="2895" marB="0" anchor="ctr">
                    <a:lnL w="6350" cap="flat" cmpd="sng" algn="ctr">
                      <a:solidFill>
                        <a:srgbClr val="000000"/>
                      </a:solidFill>
                      <a:prstDash val="solid"/>
                      <a:round/>
                      <a:headEnd type="none" w="med" len="med"/>
                      <a:tailEnd type="none" w="med" len="med"/>
                    </a:lnL>
                    <a:lnR w="6350" cap="flat" cmpd="sng" algn="ctr">
                      <a:solidFill>
                        <a:srgbClr val="87A9C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extLst>
                  <a:ext uri="{0D108BD9-81ED-4DB2-BD59-A6C34878D82A}">
                    <a16:rowId xmlns:a16="http://schemas.microsoft.com/office/drawing/2014/main" val="540447851"/>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88541" y="4404461"/>
            <a:ext cx="2368550" cy="238760"/>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smtClean="0"/>
              <a:t>Estadísticas por Dependencia </a:t>
            </a:r>
            <a:endParaRPr lang="es-CO" dirty="0"/>
          </a:p>
        </p:txBody>
      </p:sp>
      <p:graphicFrame>
        <p:nvGraphicFramePr>
          <p:cNvPr id="5" name="Gráfico 4"/>
          <p:cNvGraphicFramePr>
            <a:graphicFrameLocks/>
          </p:cNvGraphicFramePr>
          <p:nvPr>
            <p:extLst>
              <p:ext uri="{D42A27DB-BD31-4B8C-83A1-F6EECF244321}">
                <p14:modId xmlns:p14="http://schemas.microsoft.com/office/powerpoint/2010/main" val="2752337410"/>
              </p:ext>
            </p:extLst>
          </p:nvPr>
        </p:nvGraphicFramePr>
        <p:xfrm>
          <a:off x="609600" y="731282"/>
          <a:ext cx="7620000" cy="35930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93776" y="2107692"/>
            <a:ext cx="1196340" cy="1075944"/>
          </a:xfrm>
          <a:prstGeom prst="rect">
            <a:avLst/>
          </a:prstGeom>
        </p:spPr>
      </p:pic>
      <p:pic>
        <p:nvPicPr>
          <p:cNvPr id="3" name="object 3"/>
          <p:cNvPicPr/>
          <p:nvPr/>
        </p:nvPicPr>
        <p:blipFill>
          <a:blip r:embed="rId3" cstate="print"/>
          <a:stretch>
            <a:fillRect/>
          </a:stretch>
        </p:blipFill>
        <p:spPr>
          <a:xfrm>
            <a:off x="7728204" y="2161032"/>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3252307310"/>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val="20000"/>
                    </a:ext>
                  </a:extLst>
                </a:gridCol>
                <a:gridCol w="1641475">
                  <a:extLst>
                    <a:ext uri="{9D8B030D-6E8A-4147-A177-3AD203B41FA5}">
                      <a16:colId xmlns:a16="http://schemas.microsoft.com/office/drawing/2014/main"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CO" sz="1600" b="1" spc="-20" dirty="0" smtClean="0">
                          <a:solidFill>
                            <a:schemeClr val="tx1"/>
                          </a:solidFill>
                          <a:latin typeface="Arial"/>
                          <a:cs typeface="Arial"/>
                        </a:rPr>
                        <a:t>7297</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smtClean="0">
                          <a:solidFill>
                            <a:schemeClr val="tx1"/>
                          </a:solidFill>
                          <a:latin typeface="Arial"/>
                          <a:cs typeface="Arial"/>
                        </a:rPr>
                        <a:t>1634</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sz="1600" b="1" spc="-25" dirty="0" smtClean="0">
                          <a:solidFill>
                            <a:schemeClr val="tx1"/>
                          </a:solidFill>
                          <a:latin typeface="Arial"/>
                          <a:cs typeface="Arial"/>
                        </a:rPr>
                        <a:t>1</a:t>
                      </a:r>
                      <a:r>
                        <a:rPr lang="es-ES" sz="1600" b="1" spc="-25" dirty="0" smtClean="0">
                          <a:solidFill>
                            <a:schemeClr val="tx1"/>
                          </a:solidFill>
                          <a:latin typeface="Arial"/>
                          <a:cs typeface="Arial"/>
                        </a:rPr>
                        <a:t>5</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val="10002"/>
                  </a:ext>
                </a:extLst>
              </a:tr>
            </a:tbl>
          </a:graphicData>
        </a:graphic>
      </p:graphicFrame>
      <p:sp>
        <p:nvSpPr>
          <p:cNvPr id="8" name="object 8"/>
          <p:cNvSpPr txBox="1"/>
          <p:nvPr/>
        </p:nvSpPr>
        <p:spPr>
          <a:xfrm>
            <a:off x="2047113" y="3323031"/>
            <a:ext cx="5344160" cy="659796"/>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err="1">
                <a:latin typeface="Arial MT"/>
                <a:cs typeface="Arial MT"/>
              </a:rPr>
              <a:t>en</a:t>
            </a:r>
            <a:r>
              <a:rPr sz="1400" dirty="0">
                <a:latin typeface="Arial MT"/>
                <a:cs typeface="Arial MT"/>
              </a:rPr>
              <a:t> el</a:t>
            </a:r>
            <a:r>
              <a:rPr lang="es-CO" sz="1400" dirty="0">
                <a:latin typeface="Arial MT"/>
                <a:cs typeface="Arial MT"/>
              </a:rPr>
              <a:t> tercer</a:t>
            </a:r>
            <a:r>
              <a:rPr sz="1400" dirty="0">
                <a:latin typeface="Arial MT"/>
                <a:cs typeface="Arial MT"/>
              </a:rPr>
              <a:t> trimestre</a:t>
            </a:r>
            <a:r>
              <a:rPr sz="1400" spc="215" dirty="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a:latin typeface="Arial MT"/>
                <a:cs typeface="Arial MT"/>
              </a:rPr>
              <a:t>por</a:t>
            </a:r>
            <a:r>
              <a:rPr sz="1400" spc="-45" dirty="0">
                <a:latin typeface="Arial MT"/>
                <a:cs typeface="Arial MT"/>
              </a:rPr>
              <a:t> </a:t>
            </a:r>
            <a:r>
              <a:rPr sz="1400" dirty="0" err="1">
                <a:latin typeface="Arial MT"/>
                <a:cs typeface="Arial MT"/>
              </a:rPr>
              <a:t>respuesta</a:t>
            </a:r>
            <a:r>
              <a:rPr sz="1400" spc="-50" dirty="0">
                <a:latin typeface="Arial MT"/>
                <a:cs typeface="Arial MT"/>
              </a:rPr>
              <a:t> </a:t>
            </a:r>
            <a:r>
              <a:rPr lang="es-CO" sz="1400" spc="-50" dirty="0" smtClean="0">
                <a:latin typeface="Arial MT"/>
                <a:cs typeface="Arial MT"/>
              </a:rPr>
              <a:t>1634</a:t>
            </a:r>
            <a:r>
              <a:rPr sz="1400" spc="-30" dirty="0" smtClean="0">
                <a:latin typeface="Arial MT"/>
                <a:cs typeface="Arial MT"/>
              </a:rPr>
              <a:t> </a:t>
            </a:r>
            <a:r>
              <a:rPr sz="1400" dirty="0">
                <a:latin typeface="Arial MT"/>
                <a:cs typeface="Arial MT"/>
              </a:rPr>
              <a:t>y</a:t>
            </a:r>
            <a:r>
              <a:rPr sz="1400" spc="-25"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tiene</a:t>
            </a:r>
            <a:r>
              <a:rPr sz="1400" spc="-35" dirty="0">
                <a:latin typeface="Arial MT"/>
                <a:cs typeface="Arial MT"/>
              </a:rPr>
              <a:t> </a:t>
            </a:r>
            <a:r>
              <a:rPr sz="1400" dirty="0">
                <a:latin typeface="Arial MT"/>
                <a:cs typeface="Arial MT"/>
              </a:rPr>
              <a:t>un</a:t>
            </a:r>
            <a:r>
              <a:rPr sz="1400" spc="-35" dirty="0">
                <a:latin typeface="Arial MT"/>
                <a:cs typeface="Arial MT"/>
              </a:rPr>
              <a:t> </a:t>
            </a:r>
            <a:r>
              <a:rPr sz="1400" dirty="0">
                <a:latin typeface="Arial MT"/>
                <a:cs typeface="Arial MT"/>
              </a:rPr>
              <a:t>promedio</a:t>
            </a:r>
            <a:r>
              <a:rPr sz="1400" spc="-40" dirty="0">
                <a:latin typeface="Arial MT"/>
                <a:cs typeface="Arial MT"/>
              </a:rPr>
              <a:t> </a:t>
            </a:r>
            <a:r>
              <a:rPr sz="1400" dirty="0">
                <a:latin typeface="Arial MT"/>
                <a:cs typeface="Arial MT"/>
              </a:rPr>
              <a:t>de</a:t>
            </a:r>
            <a:r>
              <a:rPr sz="1400" spc="-20" dirty="0">
                <a:latin typeface="Arial MT"/>
                <a:cs typeface="Arial MT"/>
              </a:rPr>
              <a:t> </a:t>
            </a:r>
            <a:r>
              <a:rPr sz="1400" dirty="0">
                <a:latin typeface="Arial MT"/>
                <a:cs typeface="Arial MT"/>
              </a:rPr>
              <a:t>respuesta</a:t>
            </a:r>
            <a:r>
              <a:rPr sz="1400" spc="-50" dirty="0">
                <a:latin typeface="Arial MT"/>
                <a:cs typeface="Arial MT"/>
              </a:rPr>
              <a:t> </a:t>
            </a:r>
            <a:r>
              <a:rPr sz="1400" dirty="0">
                <a:latin typeface="Arial MT"/>
                <a:cs typeface="Arial MT"/>
              </a:rPr>
              <a:t>de</a:t>
            </a:r>
            <a:r>
              <a:rPr sz="1400" spc="-20" dirty="0">
                <a:latin typeface="Arial MT"/>
                <a:cs typeface="Arial MT"/>
              </a:rPr>
              <a:t> </a:t>
            </a:r>
            <a:r>
              <a:rPr sz="1400" dirty="0" smtClean="0">
                <a:solidFill>
                  <a:schemeClr val="tx1"/>
                </a:solidFill>
                <a:latin typeface="Arial MT"/>
                <a:cs typeface="Arial MT"/>
              </a:rPr>
              <a:t>1</a:t>
            </a:r>
            <a:r>
              <a:rPr lang="es-ES" sz="1400" dirty="0" smtClean="0">
                <a:solidFill>
                  <a:schemeClr val="tx1"/>
                </a:solidFill>
                <a:latin typeface="Arial MT"/>
                <a:cs typeface="Arial MT"/>
              </a:rPr>
              <a:t>5</a:t>
            </a:r>
            <a:r>
              <a:rPr lang="es-CO" sz="1400" dirty="0" smtClean="0">
                <a:solidFill>
                  <a:schemeClr val="tx1"/>
                </a:solidFill>
                <a:latin typeface="Arial MT"/>
                <a:cs typeface="Arial MT"/>
              </a:rPr>
              <a:t> </a:t>
            </a:r>
            <a:r>
              <a:rPr sz="1400" spc="-10" dirty="0" err="1" smtClean="0">
                <a:latin typeface="Arial MT"/>
                <a:cs typeface="Arial MT"/>
              </a:rPr>
              <a:t>días</a:t>
            </a:r>
            <a:r>
              <a:rPr sz="1400" spc="-10" dirty="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97073" y="4245793"/>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err="1" smtClean="0">
                <a:latin typeface="Arial"/>
                <a:cs typeface="Arial"/>
              </a:rPr>
              <a:t>Elaborado</a:t>
            </a:r>
            <a:r>
              <a:rPr sz="1000" b="1" i="1" spc="-45" dirty="0" smtClean="0">
                <a:latin typeface="Arial"/>
                <a:cs typeface="Arial"/>
              </a:rPr>
              <a:t> </a:t>
            </a:r>
            <a:r>
              <a:rPr sz="1000" b="1" i="1" dirty="0" err="1" smtClean="0">
                <a:latin typeface="Arial"/>
                <a:cs typeface="Arial"/>
              </a:rPr>
              <a:t>por</a:t>
            </a:r>
            <a:r>
              <a:rPr sz="1000" b="1" i="1" dirty="0" smtClean="0">
                <a:latin typeface="Arial"/>
                <a:cs typeface="Arial"/>
              </a:rPr>
              <a:t>:</a:t>
            </a:r>
            <a:r>
              <a:rPr sz="1000" b="1" i="1" spc="-30" dirty="0" smtClean="0">
                <a:latin typeface="Arial"/>
                <a:cs typeface="Arial"/>
              </a:rPr>
              <a:t> </a:t>
            </a:r>
            <a:r>
              <a:rPr lang="es-ES" sz="1000" b="1" i="1" dirty="0" smtClean="0">
                <a:latin typeface="Arial"/>
                <a:cs typeface="Arial"/>
              </a:rPr>
              <a:t>Oficina Atención al Ciudadano</a:t>
            </a:r>
            <a:endParaRPr sz="1000" dirty="0">
              <a:latin typeface="Arial"/>
              <a:cs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837</TotalTime>
  <Words>530</Words>
  <Application>Microsoft Office PowerPoint</Application>
  <PresentationFormat>Presentación en pantalla (16:9)</PresentationFormat>
  <Paragraphs>98</Paragraphs>
  <Slides>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vt:i4>
      </vt:variant>
    </vt:vector>
  </HeadingPairs>
  <TitlesOfParts>
    <vt:vector size="14" baseType="lpstr">
      <vt:lpstr>Arial</vt:lpstr>
      <vt:lpstr>Arial MT</vt:lpstr>
      <vt:lpstr>Calibri</vt:lpstr>
      <vt:lpstr>Garamond</vt:lpstr>
      <vt:lpstr>Tahoma</vt:lpstr>
      <vt:lpstr>Wingdings</vt:lpstr>
      <vt:lpstr>Office Theme</vt:lpstr>
      <vt:lpstr>Presentación de PowerPoint</vt:lpstr>
      <vt:lpstr>Presentación de PowerPoint</vt:lpstr>
      <vt:lpstr>Presentación de PowerPoint</vt:lpstr>
      <vt:lpstr>ESTADÍSTICA POR TIPO DE SOLICITUD</vt:lpstr>
      <vt:lpstr>ESTADÍSTICA POR DEPENDENCIAS SOLICITUDES REGISTRADAS CUARTO TRIMESTRE 2024</vt:lpstr>
      <vt:lpstr>Estadísticas por Dependencia </vt:lpstr>
      <vt:lpstr>OPORTUNIDAD DE RESPUESTAS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ELIZETTE</cp:lastModifiedBy>
  <cp:revision>37</cp:revision>
  <dcterms:created xsi:type="dcterms:W3CDTF">2024-04-07T19:07:31Z</dcterms:created>
  <dcterms:modified xsi:type="dcterms:W3CDTF">2025-01-14T13:15:20Z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