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Lst>
  <p:sldSz cx="9144000" cy="5143500" type="screen16x9"/>
  <p:notesSz cx="9144000" cy="51435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72" autoAdjust="0"/>
  </p:normalViewPr>
  <p:slideViewPr>
    <p:cSldViewPr>
      <p:cViewPr>
        <p:scale>
          <a:sx n="73" d="100"/>
          <a:sy n="73" d="100"/>
        </p:scale>
        <p:origin x="570" y="36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ecepcion\Documents\ATENCI&#211;N%20AL%20CIUDADANO\INFORMES\2025\CONSOLIDAR%20ENCUESTAS%20-2025%20JUNIO.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ecepcion\Documents\ATENCI&#211;N%20AL%20CIUDADANO\INFORMES\2025\CONSOLIDAR%20ENCUESTAS%20-2025%20JUNIO.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Hoja2!$E$3</c:f>
              <c:strCache>
                <c:ptCount val="1"/>
                <c:pt idx="0">
                  <c:v>  Cantidad</c:v>
                </c:pt>
              </c:strCache>
            </c:strRef>
          </c:tx>
          <c:spPr>
            <a:solidFill>
              <a:schemeClr val="accent3"/>
            </a:solidFill>
            <a:ln>
              <a:noFill/>
            </a:ln>
            <a:effectLst/>
          </c:spPr>
          <c:invertIfNegative val="0"/>
          <c:cat>
            <c:strRef>
              <c:f>Hoja2!$D$4:$D$13</c:f>
              <c:strCache>
                <c:ptCount val="10"/>
                <c:pt idx="0">
                  <c:v>Carta</c:v>
                </c:pt>
                <c:pt idx="1">
                  <c:v>Chat</c:v>
                </c:pt>
                <c:pt idx="2">
                  <c:v>E- mail</c:v>
                </c:pt>
                <c:pt idx="3">
                  <c:v>Fax</c:v>
                </c:pt>
                <c:pt idx="4">
                  <c:v>Personal</c:v>
                </c:pt>
                <c:pt idx="5">
                  <c:v>PQRSD</c:v>
                </c:pt>
                <c:pt idx="6">
                  <c:v>Redes Sociales</c:v>
                </c:pt>
                <c:pt idx="7">
                  <c:v>Telefónico</c:v>
                </c:pt>
                <c:pt idx="8">
                  <c:v>Celular GEA</c:v>
                </c:pt>
                <c:pt idx="9">
                  <c:v>Ventanilla Vital</c:v>
                </c:pt>
              </c:strCache>
            </c:strRef>
          </c:cat>
          <c:val>
            <c:numRef>
              <c:f>Hoja2!$E$4:$E$13</c:f>
              <c:numCache>
                <c:formatCode>General</c:formatCode>
                <c:ptCount val="10"/>
                <c:pt idx="0">
                  <c:v>4</c:v>
                </c:pt>
                <c:pt idx="1">
                  <c:v>0</c:v>
                </c:pt>
                <c:pt idx="2">
                  <c:v>6084</c:v>
                </c:pt>
                <c:pt idx="3">
                  <c:v>0</c:v>
                </c:pt>
                <c:pt idx="4">
                  <c:v>1427</c:v>
                </c:pt>
                <c:pt idx="5">
                  <c:v>288</c:v>
                </c:pt>
                <c:pt idx="6">
                  <c:v>0</c:v>
                </c:pt>
                <c:pt idx="7">
                  <c:v>7</c:v>
                </c:pt>
                <c:pt idx="8">
                  <c:v>0</c:v>
                </c:pt>
                <c:pt idx="9">
                  <c:v>5</c:v>
                </c:pt>
              </c:numCache>
            </c:numRef>
          </c:val>
        </c:ser>
        <c:dLbls>
          <c:dLblPos val="outEnd"/>
          <c:showLegendKey val="0"/>
          <c:showVal val="0"/>
          <c:showCatName val="0"/>
          <c:showSerName val="0"/>
          <c:showPercent val="0"/>
          <c:showBubbleSize val="0"/>
        </c:dLbls>
        <c:gapWidth val="150"/>
        <c:axId val="329920912"/>
        <c:axId val="329921696"/>
      </c:barChart>
      <c:catAx>
        <c:axId val="329920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s-CO"/>
          </a:p>
        </c:txPr>
        <c:crossAx val="329921696"/>
        <c:crosses val="autoZero"/>
        <c:auto val="1"/>
        <c:lblAlgn val="ctr"/>
        <c:lblOffset val="100"/>
        <c:noMultiLvlLbl val="0"/>
      </c:catAx>
      <c:valAx>
        <c:axId val="329921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9920912"/>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tx>
            <c:strRef>
              <c:f>Hoja2!$D$19</c:f>
              <c:strCache>
                <c:ptCount val="1"/>
                <c:pt idx="0">
                  <c:v> Cantidad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Hoja2!$C$20:$C$34</c:f>
              <c:strCache>
                <c:ptCount val="15"/>
                <c:pt idx="0">
                  <c:v>ADMINISTRATIVO Y FINANCIERO </c:v>
                </c:pt>
                <c:pt idx="1">
                  <c:v>ASAMBLEA GENERAL</c:v>
                </c:pt>
                <c:pt idx="2">
                  <c:v>CONSEJO DIRECTIVO</c:v>
                </c:pt>
                <c:pt idx="3">
                  <c:v>DIRECCION GENERAL</c:v>
                </c:pt>
                <c:pt idx="4">
                  <c:v>OFICINA ASESORA DE DIRECCIONAMIENTO ESTRATEGICO INSTITUCIONAL</c:v>
                </c:pt>
                <c:pt idx="5">
                  <c:v>OFICINA CONTROL INTERNO</c:v>
                </c:pt>
                <c:pt idx="6">
                  <c:v>OFICINA DE CONTRATACION</c:v>
                </c:pt>
                <c:pt idx="7">
                  <c:v>OFICINA DE CONTROL DISCIPLINARIO INTERNO</c:v>
                </c:pt>
                <c:pt idx="8">
                  <c:v>OFICINA DE GESTION SOCIAL Y AMBIENTAL</c:v>
                </c:pt>
                <c:pt idx="9">
                  <c:v>REVISORA FISCAL</c:v>
                </c:pt>
                <c:pt idx="10">
                  <c:v>SECRETARIA GENERAL</c:v>
                </c:pt>
                <c:pt idx="11">
                  <c:v>SUBDIRECCION DE EVALUACION Y CONTROL AMBIENTAL</c:v>
                </c:pt>
                <c:pt idx="12">
                  <c:v>SUBDIRECCION DE GESTION DEL RIESGO Y SEGURIDAD TERRITORIAL - SURYT</c:v>
                </c:pt>
                <c:pt idx="13">
                  <c:v>SUBDIRECCION DE GESTION INTEGRAL DE LA OFERTA AMBIENTAL- SUGOA</c:v>
                </c:pt>
                <c:pt idx="14">
                  <c:v>SUBDIRECCION ORDENAMIENTO Y PLANIFICACION INTEGRAL DEL TERRITORIO - SOPIT</c:v>
                </c:pt>
              </c:strCache>
            </c:strRef>
          </c:cat>
          <c:val>
            <c:numRef>
              <c:f>Hoja2!$D$20:$D$34</c:f>
              <c:numCache>
                <c:formatCode>General</c:formatCode>
                <c:ptCount val="15"/>
                <c:pt idx="0">
                  <c:v>533</c:v>
                </c:pt>
                <c:pt idx="1">
                  <c:v>0</c:v>
                </c:pt>
                <c:pt idx="2">
                  <c:v>0</c:v>
                </c:pt>
                <c:pt idx="3">
                  <c:v>56</c:v>
                </c:pt>
                <c:pt idx="4">
                  <c:v>28</c:v>
                </c:pt>
                <c:pt idx="5">
                  <c:v>1</c:v>
                </c:pt>
                <c:pt idx="6">
                  <c:v>51</c:v>
                </c:pt>
                <c:pt idx="7">
                  <c:v>1</c:v>
                </c:pt>
                <c:pt idx="8">
                  <c:v>169</c:v>
                </c:pt>
                <c:pt idx="9">
                  <c:v>0</c:v>
                </c:pt>
                <c:pt idx="10">
                  <c:v>1718</c:v>
                </c:pt>
                <c:pt idx="11">
                  <c:v>4748</c:v>
                </c:pt>
                <c:pt idx="12">
                  <c:v>425</c:v>
                </c:pt>
                <c:pt idx="13">
                  <c:v>443</c:v>
                </c:pt>
                <c:pt idx="14">
                  <c:v>275</c:v>
                </c:pt>
              </c:numCache>
            </c:numRef>
          </c:val>
          <c:extLst xmlns:c16r2="http://schemas.microsoft.com/office/drawing/2015/06/chart">
            <c:ext xmlns:c16="http://schemas.microsoft.com/office/drawing/2014/chart" uri="{C3380CC4-5D6E-409C-BE32-E72D297353CC}">
              <c16:uniqueId val="{00000000-A06C-4C9D-9FF9-82ABD8FD0A38}"/>
            </c:ext>
          </c:extLst>
        </c:ser>
        <c:dLbls>
          <c:dLblPos val="outEnd"/>
          <c:showLegendKey val="0"/>
          <c:showVal val="1"/>
          <c:showCatName val="0"/>
          <c:showSerName val="0"/>
          <c:showPercent val="0"/>
          <c:showBubbleSize val="0"/>
        </c:dLbls>
        <c:gapWidth val="182"/>
        <c:axId val="329004856"/>
        <c:axId val="329006424"/>
      </c:barChart>
      <c:catAx>
        <c:axId val="3290048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9006424"/>
        <c:crosses val="autoZero"/>
        <c:auto val="1"/>
        <c:lblAlgn val="ctr"/>
        <c:lblOffset val="100"/>
        <c:noMultiLvlLbl val="0"/>
      </c:catAx>
      <c:valAx>
        <c:axId val="3290064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90048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3999" cy="5143498"/>
          </a:xfrm>
          <a:prstGeom prst="rect">
            <a:avLst/>
          </a:prstGeom>
        </p:spPr>
      </p:pic>
      <p:sp>
        <p:nvSpPr>
          <p:cNvPr id="2" name="Holder 2"/>
          <p:cNvSpPr>
            <a:spLocks noGrp="1"/>
          </p:cNvSpPr>
          <p:nvPr>
            <p:ph type="title"/>
          </p:nvPr>
        </p:nvSpPr>
        <p:spPr>
          <a:xfrm>
            <a:off x="3568065" y="464311"/>
            <a:ext cx="4401820" cy="391159"/>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a:xfrm>
            <a:off x="2200592" y="1427099"/>
            <a:ext cx="5034915" cy="13144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dmb.gov.co/" TargetMode="External"/><Relationship Id="rId2" Type="http://schemas.openxmlformats.org/officeDocument/2006/relationships/hyperlink" Target="mailto:info@cdmb.gov.co" TargetMode="External"/><Relationship Id="rId1" Type="http://schemas.openxmlformats.org/officeDocument/2006/relationships/slideLayout" Target="../slideLayouts/slideLayout5.xml"/><Relationship Id="rId4" Type="http://schemas.openxmlformats.org/officeDocument/2006/relationships/hyperlink" Target="http://www.cdmb.gov.co/atencion-servicios-al-ciudadano/recepcion-de-pqrs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mailto:info@cdmb.gov.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3999" cy="5143499"/>
          </a:xfrm>
          <a:prstGeom prst="rect">
            <a:avLst/>
          </a:prstGeom>
        </p:spPr>
      </p:pic>
      <p:sp>
        <p:nvSpPr>
          <p:cNvPr id="4" name="CuadroTexto 3"/>
          <p:cNvSpPr txBox="1"/>
          <p:nvPr/>
        </p:nvSpPr>
        <p:spPr>
          <a:xfrm rot="21202631">
            <a:off x="2286000" y="2219979"/>
            <a:ext cx="4572000" cy="923330"/>
          </a:xfrm>
          <a:prstGeom prst="rect">
            <a:avLst/>
          </a:prstGeom>
          <a:noFill/>
        </p:spPr>
        <p:txBody>
          <a:bodyPr wrap="square" rtlCol="0">
            <a:spAutoFit/>
          </a:bodyPr>
          <a:lstStyle/>
          <a:p>
            <a:pPr algn="ctr"/>
            <a:r>
              <a:rPr lang="es-ES" b="1" dirty="0" smtClean="0">
                <a:solidFill>
                  <a:schemeClr val="bg1"/>
                </a:solidFill>
              </a:rPr>
              <a:t>INFORME </a:t>
            </a:r>
            <a:r>
              <a:rPr lang="es-ES" b="1" dirty="0" smtClean="0">
                <a:solidFill>
                  <a:schemeClr val="bg1"/>
                </a:solidFill>
              </a:rPr>
              <a:t>SEGUNDO</a:t>
            </a:r>
            <a:r>
              <a:rPr lang="es-ES" b="1" dirty="0" smtClean="0">
                <a:solidFill>
                  <a:schemeClr val="bg1"/>
                </a:solidFill>
              </a:rPr>
              <a:t> </a:t>
            </a:r>
            <a:r>
              <a:rPr lang="es-ES" b="1" dirty="0" smtClean="0">
                <a:solidFill>
                  <a:schemeClr val="bg1"/>
                </a:solidFill>
              </a:rPr>
              <a:t>TRIMESTRE DE 2025 SOLICITUDES ACCESO A LA INFORMACIÓN </a:t>
            </a:r>
            <a:endParaRPr lang="es-CO" b="1" dirty="0">
              <a:solidFill>
                <a:schemeClr val="bg1"/>
              </a:solidFill>
            </a:endParaRPr>
          </a:p>
        </p:txBody>
      </p:sp>
      <p:cxnSp>
        <p:nvCxnSpPr>
          <p:cNvPr id="5" name="Conector recto de flecha 4"/>
          <p:cNvCxnSpPr/>
          <p:nvPr/>
        </p:nvCxnSpPr>
        <p:spPr>
          <a:xfrm>
            <a:off x="4267200" y="272415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819150"/>
            <a:ext cx="7543800" cy="3891450"/>
          </a:xfrm>
          <a:prstGeom prst="rect">
            <a:avLst/>
          </a:prstGeom>
        </p:spPr>
        <p:txBody>
          <a:bodyPr vert="horz" wrap="square" lIns="0" tIns="13335" rIns="0" bIns="0" rtlCol="0">
            <a:spAutoFit/>
          </a:bodyPr>
          <a:lstStyle/>
          <a:p>
            <a:pPr marR="5080" algn="just" defTabSz="180000">
              <a:lnSpc>
                <a:spcPct val="100000"/>
              </a:lnSpc>
              <a:tabLst>
                <a:tab pos="0" algn="l"/>
                <a:tab pos="180000" algn="l"/>
              </a:tabLst>
            </a:pPr>
            <a:r>
              <a:rPr sz="1400" dirty="0">
                <a:latin typeface="Arial MT"/>
                <a:cs typeface="Arial MT"/>
              </a:rPr>
              <a:t>La</a:t>
            </a:r>
            <a:r>
              <a:rPr sz="1400" spc="-35" dirty="0">
                <a:latin typeface="Arial MT"/>
                <a:cs typeface="Arial MT"/>
              </a:rPr>
              <a:t> </a:t>
            </a:r>
            <a:r>
              <a:rPr sz="1400" dirty="0">
                <a:latin typeface="Arial MT"/>
                <a:cs typeface="Arial MT"/>
              </a:rPr>
              <a:t>CDMB</a:t>
            </a:r>
            <a:r>
              <a:rPr sz="1400" spc="-10" dirty="0">
                <a:latin typeface="Arial MT"/>
                <a:cs typeface="Arial MT"/>
              </a:rPr>
              <a:t> </a:t>
            </a:r>
            <a:r>
              <a:rPr sz="1400" dirty="0">
                <a:latin typeface="Arial MT"/>
                <a:cs typeface="Arial MT"/>
              </a:rPr>
              <a:t>cuenta</a:t>
            </a:r>
            <a:r>
              <a:rPr sz="1400" spc="-45" dirty="0">
                <a:latin typeface="Arial MT"/>
                <a:cs typeface="Arial MT"/>
              </a:rPr>
              <a:t> </a:t>
            </a:r>
            <a:r>
              <a:rPr sz="1400" dirty="0">
                <a:latin typeface="Arial MT"/>
                <a:cs typeface="Arial MT"/>
              </a:rPr>
              <a:t>con</a:t>
            </a:r>
            <a:r>
              <a:rPr sz="1400" spc="-35" dirty="0">
                <a:latin typeface="Arial MT"/>
                <a:cs typeface="Arial MT"/>
              </a:rPr>
              <a:t> </a:t>
            </a:r>
            <a:r>
              <a:rPr sz="1400" dirty="0">
                <a:latin typeface="Arial MT"/>
                <a:cs typeface="Arial MT"/>
              </a:rPr>
              <a:t>los</a:t>
            </a:r>
            <a:r>
              <a:rPr sz="1400" spc="-30" dirty="0">
                <a:latin typeface="Arial MT"/>
                <a:cs typeface="Arial MT"/>
              </a:rPr>
              <a:t> </a:t>
            </a:r>
            <a:r>
              <a:rPr sz="1400" dirty="0">
                <a:latin typeface="Arial MT"/>
                <a:cs typeface="Arial MT"/>
              </a:rPr>
              <a:t>siguientes</a:t>
            </a:r>
            <a:r>
              <a:rPr sz="1400" spc="-50" dirty="0">
                <a:latin typeface="Arial MT"/>
                <a:cs typeface="Arial MT"/>
              </a:rPr>
              <a:t> </a:t>
            </a:r>
            <a:r>
              <a:rPr sz="1400" dirty="0">
                <a:latin typeface="Arial MT"/>
                <a:cs typeface="Arial MT"/>
              </a:rPr>
              <a:t>canales</a:t>
            </a:r>
            <a:r>
              <a:rPr sz="1400" spc="-55" dirty="0">
                <a:latin typeface="Arial MT"/>
                <a:cs typeface="Arial MT"/>
              </a:rPr>
              <a:t> </a:t>
            </a:r>
            <a:r>
              <a:rPr sz="1400" dirty="0">
                <a:latin typeface="Arial MT"/>
                <a:cs typeface="Arial MT"/>
              </a:rPr>
              <a:t>de</a:t>
            </a:r>
            <a:r>
              <a:rPr sz="1400" spc="-25" dirty="0">
                <a:latin typeface="Arial MT"/>
                <a:cs typeface="Arial MT"/>
              </a:rPr>
              <a:t> </a:t>
            </a:r>
            <a:r>
              <a:rPr sz="1400" dirty="0">
                <a:latin typeface="Arial MT"/>
                <a:cs typeface="Arial MT"/>
              </a:rPr>
              <a:t>comunicación</a:t>
            </a:r>
            <a:r>
              <a:rPr sz="1400" spc="-55" dirty="0">
                <a:latin typeface="Arial MT"/>
                <a:cs typeface="Arial MT"/>
              </a:rPr>
              <a:t> </a:t>
            </a:r>
            <a:r>
              <a:rPr sz="1400" dirty="0">
                <a:latin typeface="Arial MT"/>
                <a:cs typeface="Arial MT"/>
              </a:rPr>
              <a:t>para</a:t>
            </a:r>
            <a:r>
              <a:rPr sz="1400" spc="-50" dirty="0">
                <a:latin typeface="Arial MT"/>
                <a:cs typeface="Arial MT"/>
              </a:rPr>
              <a:t> </a:t>
            </a:r>
            <a:r>
              <a:rPr sz="1400" dirty="0">
                <a:latin typeface="Arial MT"/>
                <a:cs typeface="Arial MT"/>
              </a:rPr>
              <a:t>atender</a:t>
            </a:r>
            <a:r>
              <a:rPr sz="1400" spc="-60" dirty="0">
                <a:latin typeface="Arial MT"/>
                <a:cs typeface="Arial MT"/>
              </a:rPr>
              <a:t> </a:t>
            </a:r>
            <a:r>
              <a:rPr sz="1400" dirty="0">
                <a:latin typeface="Arial MT"/>
                <a:cs typeface="Arial MT"/>
              </a:rPr>
              <a:t>las</a:t>
            </a:r>
            <a:r>
              <a:rPr sz="1400" spc="-25" dirty="0">
                <a:latin typeface="Arial MT"/>
                <a:cs typeface="Arial MT"/>
              </a:rPr>
              <a:t> </a:t>
            </a:r>
            <a:r>
              <a:rPr sz="1400" spc="-10" dirty="0">
                <a:latin typeface="Arial MT"/>
                <a:cs typeface="Arial MT"/>
              </a:rPr>
              <a:t>necesidades </a:t>
            </a:r>
            <a:r>
              <a:rPr sz="1400" dirty="0">
                <a:latin typeface="Arial MT"/>
                <a:cs typeface="Arial MT"/>
              </a:rPr>
              <a:t>de</a:t>
            </a:r>
            <a:r>
              <a:rPr sz="1400" spc="-30" dirty="0">
                <a:latin typeface="Arial MT"/>
                <a:cs typeface="Arial MT"/>
              </a:rPr>
              <a:t> </a:t>
            </a:r>
            <a:r>
              <a:rPr sz="1400" dirty="0">
                <a:latin typeface="Arial MT"/>
                <a:cs typeface="Arial MT"/>
              </a:rPr>
              <a:t>las</a:t>
            </a:r>
            <a:r>
              <a:rPr sz="1400" spc="-10" dirty="0">
                <a:latin typeface="Arial MT"/>
                <a:cs typeface="Arial MT"/>
              </a:rPr>
              <a:t> </a:t>
            </a:r>
            <a:r>
              <a:rPr sz="1400" dirty="0">
                <a:latin typeface="Arial MT"/>
                <a:cs typeface="Arial MT"/>
              </a:rPr>
              <a:t>distintas</a:t>
            </a:r>
            <a:r>
              <a:rPr sz="1400" spc="-45" dirty="0">
                <a:latin typeface="Arial MT"/>
                <a:cs typeface="Arial MT"/>
              </a:rPr>
              <a:t> </a:t>
            </a:r>
            <a:r>
              <a:rPr sz="1400" dirty="0">
                <a:latin typeface="Arial MT"/>
                <a:cs typeface="Arial MT"/>
              </a:rPr>
              <a:t>partes</a:t>
            </a:r>
            <a:r>
              <a:rPr sz="1400" spc="-40" dirty="0">
                <a:latin typeface="Arial MT"/>
                <a:cs typeface="Arial MT"/>
              </a:rPr>
              <a:t> </a:t>
            </a:r>
            <a:r>
              <a:rPr sz="1400" spc="-10" dirty="0">
                <a:latin typeface="Arial MT"/>
                <a:cs typeface="Arial MT"/>
              </a:rPr>
              <a:t>interesadas:</a:t>
            </a:r>
            <a:endParaRPr sz="1400" dirty="0">
              <a:latin typeface="Arial MT"/>
              <a:cs typeface="Arial MT"/>
            </a:endParaRPr>
          </a:p>
          <a:p>
            <a:pPr algn="just" defTabSz="180000">
              <a:lnSpc>
                <a:spcPct val="100000"/>
              </a:lnSpc>
              <a:tabLst>
                <a:tab pos="0" algn="l"/>
                <a:tab pos="180000" algn="l"/>
              </a:tabLst>
            </a:pPr>
            <a:endParaRPr sz="1400" dirty="0">
              <a:latin typeface="Arial MT"/>
              <a:cs typeface="Arial MT"/>
            </a:endParaRPr>
          </a:p>
          <a:p>
            <a:pPr marL="720000" lvl="8" indent="-286385" algn="just" defTabSz="180000">
              <a:buFont typeface="Wingdings"/>
              <a:buChar char=""/>
              <a:tabLst>
                <a:tab pos="0" algn="l"/>
                <a:tab pos="180000" algn="l"/>
              </a:tabLst>
            </a:pPr>
            <a:r>
              <a:rPr sz="1400" b="1" dirty="0">
                <a:latin typeface="Arial"/>
                <a:cs typeface="Arial"/>
              </a:rPr>
              <a:t>Atención</a:t>
            </a:r>
            <a:r>
              <a:rPr sz="1400" b="1" spc="-30" dirty="0">
                <a:latin typeface="Arial"/>
                <a:cs typeface="Arial"/>
              </a:rPr>
              <a:t> </a:t>
            </a:r>
            <a:r>
              <a:rPr sz="1400" b="1" dirty="0">
                <a:latin typeface="Arial"/>
                <a:cs typeface="Arial"/>
              </a:rPr>
              <a:t>personalizada</a:t>
            </a:r>
            <a:r>
              <a:rPr sz="1400" dirty="0">
                <a:latin typeface="Arial MT"/>
                <a:cs typeface="Arial MT"/>
              </a:rPr>
              <a:t>:</a:t>
            </a:r>
            <a:r>
              <a:rPr sz="1400" spc="-50"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lleva</a:t>
            </a:r>
            <a:r>
              <a:rPr sz="1400" spc="-15" dirty="0">
                <a:latin typeface="Arial MT"/>
                <a:cs typeface="Arial MT"/>
              </a:rPr>
              <a:t> </a:t>
            </a:r>
            <a:r>
              <a:rPr sz="1400" dirty="0">
                <a:latin typeface="Arial MT"/>
                <a:cs typeface="Arial MT"/>
              </a:rPr>
              <a:t>a</a:t>
            </a:r>
            <a:r>
              <a:rPr sz="1400" spc="-15" dirty="0">
                <a:latin typeface="Arial MT"/>
                <a:cs typeface="Arial MT"/>
              </a:rPr>
              <a:t> </a:t>
            </a:r>
            <a:r>
              <a:rPr sz="1400" dirty="0">
                <a:latin typeface="Arial MT"/>
                <a:cs typeface="Arial MT"/>
              </a:rPr>
              <a:t>cabo</a:t>
            </a:r>
            <a:r>
              <a:rPr sz="1400" spc="-45" dirty="0">
                <a:latin typeface="Arial MT"/>
                <a:cs typeface="Arial MT"/>
              </a:rPr>
              <a:t> </a:t>
            </a:r>
            <a:r>
              <a:rPr sz="1400" dirty="0">
                <a:latin typeface="Arial MT"/>
                <a:cs typeface="Arial MT"/>
              </a:rPr>
              <a:t>en</a:t>
            </a:r>
            <a:r>
              <a:rPr sz="1400" spc="-40" dirty="0">
                <a:latin typeface="Arial MT"/>
                <a:cs typeface="Arial MT"/>
              </a:rPr>
              <a:t> </a:t>
            </a:r>
            <a:r>
              <a:rPr sz="1400" dirty="0">
                <a:latin typeface="Arial MT"/>
                <a:cs typeface="Arial MT"/>
              </a:rPr>
              <a:t>la</a:t>
            </a:r>
            <a:r>
              <a:rPr sz="1400" spc="-20" dirty="0">
                <a:latin typeface="Arial MT"/>
                <a:cs typeface="Arial MT"/>
              </a:rPr>
              <a:t> </a:t>
            </a:r>
            <a:r>
              <a:rPr sz="1400" dirty="0">
                <a:latin typeface="Arial MT"/>
                <a:cs typeface="Arial MT"/>
              </a:rPr>
              <a:t>Oficina</a:t>
            </a:r>
            <a:r>
              <a:rPr sz="1400" spc="-45" dirty="0">
                <a:latin typeface="Arial MT"/>
                <a:cs typeface="Arial MT"/>
              </a:rPr>
              <a:t> </a:t>
            </a:r>
            <a:r>
              <a:rPr sz="1400" spc="-10" dirty="0">
                <a:latin typeface="Arial MT"/>
                <a:cs typeface="Arial MT"/>
              </a:rPr>
              <a:t>de</a:t>
            </a:r>
            <a:r>
              <a:rPr sz="1400" spc="-95" dirty="0">
                <a:latin typeface="Arial MT"/>
                <a:cs typeface="Arial MT"/>
              </a:rPr>
              <a:t> </a:t>
            </a:r>
            <a:r>
              <a:rPr sz="1400" dirty="0">
                <a:latin typeface="Arial MT"/>
                <a:cs typeface="Arial MT"/>
              </a:rPr>
              <a:t>Atención</a:t>
            </a:r>
            <a:r>
              <a:rPr sz="1400" spc="-45" dirty="0">
                <a:latin typeface="Arial MT"/>
                <a:cs typeface="Arial MT"/>
              </a:rPr>
              <a:t> </a:t>
            </a:r>
            <a:r>
              <a:rPr sz="1400" dirty="0">
                <a:latin typeface="Arial MT"/>
                <a:cs typeface="Arial MT"/>
              </a:rPr>
              <a:t>al</a:t>
            </a:r>
            <a:r>
              <a:rPr sz="1400" spc="-25" dirty="0">
                <a:latin typeface="Arial MT"/>
                <a:cs typeface="Arial MT"/>
              </a:rPr>
              <a:t> </a:t>
            </a:r>
            <a:r>
              <a:rPr sz="1400" spc="-10" dirty="0">
                <a:latin typeface="Arial MT"/>
                <a:cs typeface="Arial MT"/>
              </a:rPr>
              <a:t>Ciudadano,</a:t>
            </a:r>
            <a:endParaRPr sz="1400" dirty="0">
              <a:latin typeface="Arial MT"/>
              <a:cs typeface="Arial MT"/>
            </a:endParaRPr>
          </a:p>
          <a:p>
            <a:pPr marL="720000" lvl="2" algn="just" defTabSz="180000">
              <a:tabLst>
                <a:tab pos="0" algn="l"/>
                <a:tab pos="180000" algn="l"/>
              </a:tabLst>
            </a:pPr>
            <a:r>
              <a:rPr sz="1400" dirty="0">
                <a:latin typeface="Arial MT"/>
                <a:cs typeface="Arial MT"/>
              </a:rPr>
              <a:t>ubicada</a:t>
            </a:r>
            <a:r>
              <a:rPr sz="1400" spc="-45" dirty="0">
                <a:latin typeface="Arial MT"/>
                <a:cs typeface="Arial MT"/>
              </a:rPr>
              <a:t> </a:t>
            </a:r>
            <a:r>
              <a:rPr sz="1400" dirty="0">
                <a:latin typeface="Arial MT"/>
                <a:cs typeface="Arial MT"/>
              </a:rPr>
              <a:t>en</a:t>
            </a:r>
            <a:r>
              <a:rPr sz="1400" spc="-25" dirty="0">
                <a:latin typeface="Arial MT"/>
                <a:cs typeface="Arial MT"/>
              </a:rPr>
              <a:t> </a:t>
            </a:r>
            <a:r>
              <a:rPr sz="1400" dirty="0">
                <a:latin typeface="Arial MT"/>
                <a:cs typeface="Arial MT"/>
              </a:rPr>
              <a:t>el</a:t>
            </a:r>
            <a:r>
              <a:rPr sz="1400" spc="-15" dirty="0">
                <a:latin typeface="Arial MT"/>
                <a:cs typeface="Arial MT"/>
              </a:rPr>
              <a:t> </a:t>
            </a:r>
            <a:r>
              <a:rPr sz="1400" dirty="0">
                <a:latin typeface="Arial MT"/>
                <a:cs typeface="Arial MT"/>
              </a:rPr>
              <a:t>primer</a:t>
            </a:r>
            <a:r>
              <a:rPr sz="1400" spc="-35" dirty="0">
                <a:latin typeface="Arial MT"/>
                <a:cs typeface="Arial MT"/>
              </a:rPr>
              <a:t> </a:t>
            </a:r>
            <a:r>
              <a:rPr sz="1400" dirty="0">
                <a:latin typeface="Arial MT"/>
                <a:cs typeface="Arial MT"/>
              </a:rPr>
              <a:t>piso</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la</a:t>
            </a:r>
            <a:r>
              <a:rPr sz="1400" spc="-15" dirty="0">
                <a:latin typeface="Arial MT"/>
                <a:cs typeface="Arial MT"/>
              </a:rPr>
              <a:t> </a:t>
            </a:r>
            <a:r>
              <a:rPr sz="1400" spc="-20" dirty="0">
                <a:latin typeface="Arial MT"/>
                <a:cs typeface="Arial MT"/>
              </a:rPr>
              <a:t>CDMB</a:t>
            </a:r>
            <a:r>
              <a:rPr sz="1400" spc="-20" dirty="0" smtClean="0">
                <a:latin typeface="Arial MT"/>
                <a:cs typeface="Arial MT"/>
              </a:rPr>
              <a:t>.</a:t>
            </a:r>
            <a:endParaRPr sz="1400" dirty="0">
              <a:latin typeface="Arial MT"/>
              <a:cs typeface="Arial MT"/>
            </a:endParaRPr>
          </a:p>
          <a:p>
            <a:pPr marL="720000" lvl="2" indent="-286385" algn="just" defTabSz="180000">
              <a:buFont typeface="Wingdings"/>
              <a:buChar char=""/>
              <a:tabLst>
                <a:tab pos="0" algn="l"/>
                <a:tab pos="180000" algn="l"/>
              </a:tabLst>
            </a:pPr>
            <a:r>
              <a:rPr sz="1400" b="1" dirty="0">
                <a:latin typeface="Arial"/>
                <a:cs typeface="Arial"/>
              </a:rPr>
              <a:t>Correo</a:t>
            </a:r>
            <a:r>
              <a:rPr sz="1400" b="1" spc="-25" dirty="0">
                <a:latin typeface="Arial"/>
                <a:cs typeface="Arial"/>
              </a:rPr>
              <a:t> </a:t>
            </a:r>
            <a:r>
              <a:rPr sz="1400" b="1" spc="-10" dirty="0">
                <a:latin typeface="Arial"/>
                <a:cs typeface="Arial"/>
              </a:rPr>
              <a:t>electrónico:</a:t>
            </a:r>
            <a:r>
              <a:rPr sz="1400" b="1" spc="-45" dirty="0">
                <a:latin typeface="Arial"/>
                <a:cs typeface="Arial"/>
              </a:rPr>
              <a:t> </a:t>
            </a:r>
            <a:r>
              <a:rPr sz="1400" dirty="0">
                <a:latin typeface="Arial MT"/>
                <a:cs typeface="Arial MT"/>
              </a:rPr>
              <a:t>A</a:t>
            </a:r>
            <a:r>
              <a:rPr sz="1400" spc="-85" dirty="0">
                <a:latin typeface="Arial MT"/>
                <a:cs typeface="Arial MT"/>
              </a:rPr>
              <a:t> </a:t>
            </a:r>
            <a:r>
              <a:rPr sz="1400" dirty="0">
                <a:latin typeface="Arial MT"/>
                <a:cs typeface="Arial MT"/>
              </a:rPr>
              <a:t>través</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este</a:t>
            </a:r>
            <a:r>
              <a:rPr sz="1400" spc="-35" dirty="0">
                <a:latin typeface="Arial MT"/>
                <a:cs typeface="Arial MT"/>
              </a:rPr>
              <a:t> </a:t>
            </a:r>
            <a:r>
              <a:rPr sz="1400" dirty="0">
                <a:latin typeface="Arial MT"/>
                <a:cs typeface="Arial MT"/>
              </a:rPr>
              <a:t>medio,</a:t>
            </a:r>
            <a:r>
              <a:rPr sz="1400" spc="-40" dirty="0">
                <a:latin typeface="Arial MT"/>
                <a:cs typeface="Arial MT"/>
              </a:rPr>
              <a:t> </a:t>
            </a:r>
            <a:r>
              <a:rPr sz="1400" dirty="0">
                <a:latin typeface="Arial MT"/>
                <a:cs typeface="Arial MT"/>
              </a:rPr>
              <a:t>llegan</a:t>
            </a:r>
            <a:r>
              <a:rPr sz="1400" spc="-25" dirty="0">
                <a:latin typeface="Arial MT"/>
                <a:cs typeface="Arial MT"/>
              </a:rPr>
              <a:t> </a:t>
            </a:r>
            <a:r>
              <a:rPr sz="1400" dirty="0">
                <a:latin typeface="Arial MT"/>
                <a:cs typeface="Arial MT"/>
              </a:rPr>
              <a:t>solicitudes</a:t>
            </a:r>
            <a:r>
              <a:rPr sz="1400" spc="-45" dirty="0">
                <a:latin typeface="Arial MT"/>
                <a:cs typeface="Arial MT"/>
              </a:rPr>
              <a:t> </a:t>
            </a:r>
            <a:r>
              <a:rPr sz="1400" dirty="0">
                <a:latin typeface="Arial MT"/>
                <a:cs typeface="Arial MT"/>
              </a:rPr>
              <a:t>a</a:t>
            </a:r>
            <a:r>
              <a:rPr sz="1400" spc="-5" dirty="0">
                <a:latin typeface="Arial MT"/>
                <a:cs typeface="Arial MT"/>
              </a:rPr>
              <a:t> </a:t>
            </a:r>
            <a:r>
              <a:rPr sz="1400" u="sng" spc="-10" dirty="0">
                <a:solidFill>
                  <a:srgbClr val="0096A7"/>
                </a:solidFill>
                <a:uFill>
                  <a:solidFill>
                    <a:srgbClr val="0096A7"/>
                  </a:solidFill>
                </a:uFill>
                <a:latin typeface="Arial MT"/>
                <a:cs typeface="Arial MT"/>
                <a:hlinkClick r:id="rId2"/>
              </a:rPr>
              <a:t>info@cdmb.gov.co</a:t>
            </a:r>
            <a:endParaRPr sz="1400" dirty="0">
              <a:latin typeface="Arial MT"/>
              <a:cs typeface="Arial MT"/>
            </a:endParaRPr>
          </a:p>
          <a:p>
            <a:pPr marL="720000" lvl="2" indent="-286385" algn="just" defTabSz="180000">
              <a:buFont typeface="Wingdings"/>
              <a:buChar char=""/>
              <a:tabLst>
                <a:tab pos="0" algn="l"/>
                <a:tab pos="180000" algn="l"/>
              </a:tabLst>
            </a:pPr>
            <a:r>
              <a:rPr lang="es-ES_tradnl" sz="1400" b="1" spc="-10" dirty="0" smtClean="0">
                <a:latin typeface="Arial"/>
                <a:cs typeface="Arial"/>
              </a:rPr>
              <a:t>Telefónica</a:t>
            </a:r>
            <a:r>
              <a:rPr sz="1400" b="1" spc="-10" dirty="0" smtClean="0">
                <a:latin typeface="Arial"/>
                <a:cs typeface="Arial"/>
              </a:rPr>
              <a:t>:</a:t>
            </a:r>
            <a:r>
              <a:rPr lang="es-ES" sz="1400" spc="-10" dirty="0" smtClean="0">
                <a:latin typeface="Arial MT"/>
                <a:cs typeface="Arial MT"/>
              </a:rPr>
              <a:t> </a:t>
            </a:r>
            <a:r>
              <a:rPr lang="es-CO" sz="1400" dirty="0" smtClean="0"/>
              <a:t>y </a:t>
            </a:r>
            <a:r>
              <a:rPr lang="es-CO" sz="1400" dirty="0" smtClean="0">
                <a:latin typeface="Arial MT"/>
                <a:cs typeface="Arial MT"/>
              </a:rPr>
              <a:t>línea</a:t>
            </a:r>
            <a:r>
              <a:rPr lang="es-CO" sz="1400" spc="-45" dirty="0" smtClean="0">
                <a:latin typeface="Arial MT"/>
                <a:cs typeface="Arial MT"/>
              </a:rPr>
              <a:t> </a:t>
            </a:r>
            <a:r>
              <a:rPr lang="es-CO" sz="1400" dirty="0" smtClean="0">
                <a:latin typeface="Arial MT"/>
                <a:cs typeface="Arial MT"/>
              </a:rPr>
              <a:t>de</a:t>
            </a:r>
            <a:r>
              <a:rPr lang="es-CO" sz="1400" spc="-25" dirty="0" smtClean="0">
                <a:latin typeface="Arial MT"/>
                <a:cs typeface="Arial MT"/>
              </a:rPr>
              <a:t> </a:t>
            </a:r>
            <a:r>
              <a:rPr lang="es-CO" sz="1400" dirty="0" smtClean="0">
                <a:latin typeface="Arial MT"/>
                <a:cs typeface="Arial MT"/>
              </a:rPr>
              <a:t>celular</a:t>
            </a:r>
            <a:r>
              <a:rPr lang="es-CO" sz="1400" spc="-45" dirty="0" smtClean="0">
                <a:latin typeface="Arial MT"/>
                <a:cs typeface="Arial MT"/>
              </a:rPr>
              <a:t> </a:t>
            </a:r>
            <a:r>
              <a:rPr lang="es-CO" sz="1400" dirty="0" smtClean="0"/>
              <a:t>318-7069866</a:t>
            </a:r>
            <a:r>
              <a:rPr lang="es-CO" sz="1400" spc="-10" dirty="0" smtClean="0">
                <a:latin typeface="Arial MT"/>
                <a:cs typeface="Arial MT"/>
              </a:rPr>
              <a:t> </a:t>
            </a:r>
          </a:p>
          <a:p>
            <a:pPr marL="720000" lvl="2" indent="-286385" algn="just" defTabSz="180000">
              <a:buFont typeface="Wingdings"/>
              <a:buChar char=""/>
              <a:tabLst>
                <a:tab pos="0" algn="l"/>
                <a:tab pos="180000" algn="l"/>
              </a:tabLst>
            </a:pPr>
            <a:r>
              <a:rPr lang="es-CO" sz="1400" b="1" dirty="0" smtClean="0"/>
              <a:t>PBX:</a:t>
            </a:r>
            <a:r>
              <a:rPr lang="es-CO" sz="1400" dirty="0" smtClean="0"/>
              <a:t> (+57) (607) 6970241</a:t>
            </a:r>
            <a:endParaRPr sz="1400" dirty="0">
              <a:latin typeface="Arial MT"/>
              <a:cs typeface="Arial MT"/>
            </a:endParaRPr>
          </a:p>
          <a:p>
            <a:pPr marL="720000" marR="961390" lvl="2" indent="-287020" algn="just" defTabSz="180000">
              <a:buFont typeface="Wingdings"/>
              <a:buChar char=""/>
              <a:tabLst>
                <a:tab pos="0" algn="l"/>
                <a:tab pos="180000" algn="l"/>
              </a:tabLst>
            </a:pPr>
            <a:r>
              <a:rPr sz="1400" b="1" spc="-10" dirty="0" smtClean="0">
                <a:latin typeface="Arial"/>
                <a:cs typeface="Arial"/>
              </a:rPr>
              <a:t>Internet</a:t>
            </a:r>
            <a:r>
              <a:rPr sz="1400" b="1" spc="-10" dirty="0">
                <a:latin typeface="Arial"/>
                <a:cs typeface="Arial"/>
              </a:rPr>
              <a:t>:</a:t>
            </a:r>
            <a:r>
              <a:rPr sz="1400" b="1" dirty="0">
                <a:latin typeface="Arial"/>
                <a:cs typeface="Arial"/>
              </a:rPr>
              <a:t>	</a:t>
            </a:r>
            <a:r>
              <a:rPr sz="1400" spc="-10" dirty="0">
                <a:latin typeface="Arial MT"/>
                <a:cs typeface="Arial MT"/>
              </a:rPr>
              <a:t>Pagina</a:t>
            </a:r>
            <a:r>
              <a:rPr sz="1400" dirty="0">
                <a:latin typeface="Arial MT"/>
                <a:cs typeface="Arial MT"/>
              </a:rPr>
              <a:t>	</a:t>
            </a:r>
            <a:r>
              <a:rPr sz="1400" spc="-25" dirty="0">
                <a:latin typeface="Arial MT"/>
                <a:cs typeface="Arial MT"/>
              </a:rPr>
              <a:t>web</a:t>
            </a:r>
            <a:r>
              <a:rPr sz="1400" dirty="0">
                <a:latin typeface="Arial MT"/>
                <a:cs typeface="Arial MT"/>
              </a:rPr>
              <a:t>	</a:t>
            </a:r>
            <a:r>
              <a:rPr sz="1400" u="sng" spc="-20" dirty="0">
                <a:solidFill>
                  <a:srgbClr val="0096A7"/>
                </a:solidFill>
                <a:uFill>
                  <a:solidFill>
                    <a:srgbClr val="0096A7"/>
                  </a:solidFill>
                </a:uFill>
                <a:latin typeface="Arial MT"/>
                <a:cs typeface="Arial MT"/>
                <a:hlinkClick r:id="rId3"/>
              </a:rPr>
              <a:t>www.cdmb.gov.co</a:t>
            </a:r>
            <a:r>
              <a:rPr sz="1400" spc="30" dirty="0">
                <a:solidFill>
                  <a:srgbClr val="0096A7"/>
                </a:solidFill>
                <a:latin typeface="Arial MT"/>
                <a:cs typeface="Arial MT"/>
              </a:rPr>
              <a:t> </a:t>
            </a:r>
            <a:r>
              <a:rPr sz="1400" spc="-50" dirty="0">
                <a:latin typeface="Arial MT"/>
                <a:cs typeface="Arial MT"/>
              </a:rPr>
              <a:t>- </a:t>
            </a:r>
            <a:r>
              <a:rPr sz="1400" u="sng" spc="-20" dirty="0">
                <a:solidFill>
                  <a:srgbClr val="0096A7"/>
                </a:solidFill>
                <a:uFill>
                  <a:solidFill>
                    <a:srgbClr val="0096A7"/>
                  </a:solidFill>
                </a:uFill>
                <a:latin typeface="Arial MT"/>
                <a:cs typeface="Arial MT"/>
                <a:hlinkClick r:id="rId4"/>
              </a:rPr>
              <a:t>http://www.cdmb.gov.co/atencion-</a:t>
            </a:r>
            <a:r>
              <a:rPr sz="1400" u="sng" spc="-10" dirty="0">
                <a:solidFill>
                  <a:srgbClr val="0096A7"/>
                </a:solidFill>
                <a:uFill>
                  <a:solidFill>
                    <a:srgbClr val="0096A7"/>
                  </a:solidFill>
                </a:uFill>
                <a:latin typeface="Arial MT"/>
                <a:cs typeface="Arial MT"/>
                <a:hlinkClick r:id="rId4"/>
              </a:rPr>
              <a:t>servicios-al-ciudadano/recepcion-de-pqrsd</a:t>
            </a:r>
            <a:endParaRPr sz="1400" dirty="0">
              <a:latin typeface="Arial MT"/>
              <a:cs typeface="Arial MT"/>
            </a:endParaRPr>
          </a:p>
          <a:p>
            <a:pPr marL="720000" lvl="2" indent="-286385" algn="just" defTabSz="180000">
              <a:buFont typeface="Wingdings"/>
              <a:buChar char=""/>
              <a:tabLst>
                <a:tab pos="0" algn="l"/>
                <a:tab pos="180000" algn="l"/>
              </a:tabLst>
            </a:pPr>
            <a:r>
              <a:rPr sz="1400" b="1" dirty="0" err="1" smtClean="0">
                <a:latin typeface="Arial"/>
                <a:cs typeface="Arial"/>
              </a:rPr>
              <a:t>Redes</a:t>
            </a:r>
            <a:r>
              <a:rPr sz="1400" b="1" spc="-35" dirty="0" smtClean="0">
                <a:latin typeface="Arial"/>
                <a:cs typeface="Arial"/>
              </a:rPr>
              <a:t> </a:t>
            </a:r>
            <a:r>
              <a:rPr sz="1400" b="1" dirty="0">
                <a:latin typeface="Arial"/>
                <a:cs typeface="Arial"/>
              </a:rPr>
              <a:t>sociales:</a:t>
            </a:r>
            <a:r>
              <a:rPr sz="1400" b="1" spc="-70" dirty="0">
                <a:latin typeface="Arial"/>
                <a:cs typeface="Arial"/>
              </a:rPr>
              <a:t> </a:t>
            </a:r>
            <a:r>
              <a:rPr sz="1400" dirty="0">
                <a:latin typeface="Arial MT"/>
                <a:cs typeface="Arial MT"/>
              </a:rPr>
              <a:t>Facebook,</a:t>
            </a:r>
            <a:r>
              <a:rPr sz="1400" spc="-80" dirty="0">
                <a:latin typeface="Arial MT"/>
                <a:cs typeface="Arial MT"/>
              </a:rPr>
              <a:t> </a:t>
            </a:r>
            <a:r>
              <a:rPr lang="es-ES" sz="1400" spc="-20" dirty="0">
                <a:latin typeface="Arial MT"/>
                <a:cs typeface="Arial MT"/>
              </a:rPr>
              <a:t>X</a:t>
            </a:r>
            <a:r>
              <a:rPr sz="1400" spc="-20" dirty="0" smtClean="0">
                <a:latin typeface="Arial MT"/>
                <a:cs typeface="Arial MT"/>
              </a:rPr>
              <a:t>,</a:t>
            </a:r>
            <a:r>
              <a:rPr sz="1400" spc="-45" dirty="0" smtClean="0">
                <a:latin typeface="Arial MT"/>
                <a:cs typeface="Arial MT"/>
              </a:rPr>
              <a:t> </a:t>
            </a:r>
            <a:r>
              <a:rPr sz="1400" dirty="0">
                <a:latin typeface="Arial MT"/>
                <a:cs typeface="Arial MT"/>
              </a:rPr>
              <a:t>Instagram</a:t>
            </a:r>
            <a:r>
              <a:rPr sz="1400" spc="-60" dirty="0">
                <a:latin typeface="Arial MT"/>
                <a:cs typeface="Arial MT"/>
              </a:rPr>
              <a:t> </a:t>
            </a:r>
            <a:r>
              <a:rPr sz="1400" dirty="0">
                <a:latin typeface="Arial MT"/>
                <a:cs typeface="Arial MT"/>
              </a:rPr>
              <a:t>y</a:t>
            </a:r>
            <a:r>
              <a:rPr sz="1400" spc="-50" dirty="0">
                <a:latin typeface="Arial MT"/>
                <a:cs typeface="Arial MT"/>
              </a:rPr>
              <a:t> </a:t>
            </a:r>
            <a:r>
              <a:rPr sz="1400" spc="-10" dirty="0">
                <a:latin typeface="Arial MT"/>
                <a:cs typeface="Arial MT"/>
              </a:rPr>
              <a:t>YouTube.</a:t>
            </a:r>
            <a:endParaRPr sz="1400" dirty="0">
              <a:latin typeface="Arial MT"/>
              <a:cs typeface="Arial MT"/>
            </a:endParaRPr>
          </a:p>
          <a:p>
            <a:pPr marL="720000" lvl="2" indent="-286385" algn="just" defTabSz="180000">
              <a:buFont typeface="Wingdings"/>
              <a:buChar char=""/>
              <a:tabLst>
                <a:tab pos="0" algn="l"/>
                <a:tab pos="180000" algn="l"/>
              </a:tabLst>
            </a:pPr>
            <a:r>
              <a:rPr sz="1400" b="1" spc="-10" dirty="0" smtClean="0">
                <a:latin typeface="Arial"/>
                <a:cs typeface="Arial"/>
              </a:rPr>
              <a:t>Carta</a:t>
            </a:r>
            <a:endParaRPr lang="es-ES" sz="1400" b="1" spc="-10" dirty="0" smtClean="0">
              <a:latin typeface="Arial"/>
              <a:cs typeface="Arial"/>
            </a:endParaRPr>
          </a:p>
          <a:p>
            <a:pPr algn="just" defTabSz="180000">
              <a:lnSpc>
                <a:spcPct val="100000"/>
              </a:lnSpc>
              <a:tabLst>
                <a:tab pos="0" algn="l"/>
                <a:tab pos="180000" algn="l"/>
              </a:tabLst>
            </a:pPr>
            <a:r>
              <a:rPr lang="es-ES" sz="1400" dirty="0" smtClean="0"/>
              <a:t>Para esta vigencia entre el primero (01) de </a:t>
            </a:r>
            <a:r>
              <a:rPr lang="es-ES" sz="1400" dirty="0" smtClean="0"/>
              <a:t>abril </a:t>
            </a:r>
            <a:r>
              <a:rPr lang="es-ES" sz="1400" dirty="0" smtClean="0"/>
              <a:t>de 2025 al treinta </a:t>
            </a:r>
            <a:r>
              <a:rPr lang="es-ES" sz="1400" dirty="0" smtClean="0"/>
              <a:t>(30) </a:t>
            </a:r>
            <a:r>
              <a:rPr lang="es-ES" sz="1400" dirty="0" smtClean="0"/>
              <a:t>de </a:t>
            </a:r>
            <a:r>
              <a:rPr lang="es-ES" sz="1400" dirty="0" smtClean="0"/>
              <a:t>junio </a:t>
            </a:r>
            <a:r>
              <a:rPr lang="es-ES" sz="1400" dirty="0" smtClean="0"/>
              <a:t>del 2025 la CDMB cuenta con la atención presencial al público al igual que la radicación de correspondencia, en la oficina de atención al ciudadano, durante este periodo se siguieron manteniendo activos los medios digitales, tales como: correo electrónico, página web, redes sociales.</a:t>
            </a:r>
            <a:endParaRPr sz="1400" dirty="0">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89718" y="1733550"/>
            <a:ext cx="7333615" cy="2408993"/>
          </a:xfrm>
          <a:prstGeom prst="rect">
            <a:avLst/>
          </a:prstGeom>
        </p:spPr>
        <p:txBody>
          <a:bodyPr vert="horz" wrap="square" lIns="0" tIns="13335" rIns="0" bIns="0" rtlCol="0">
            <a:spAutoFit/>
          </a:bodyPr>
          <a:lstStyle/>
          <a:p>
            <a:pPr marL="12700" marR="6985" algn="just">
              <a:lnSpc>
                <a:spcPct val="100000"/>
              </a:lnSpc>
              <a:spcBef>
                <a:spcPts val="105"/>
              </a:spcBef>
            </a:pPr>
            <a:r>
              <a:rPr sz="1400" dirty="0">
                <a:latin typeface="Arial MT"/>
                <a:cs typeface="Arial MT"/>
              </a:rPr>
              <a:t>A</a:t>
            </a:r>
            <a:r>
              <a:rPr sz="1400" spc="215" dirty="0">
                <a:latin typeface="Arial MT"/>
                <a:cs typeface="Arial MT"/>
              </a:rPr>
              <a:t> </a:t>
            </a:r>
            <a:r>
              <a:rPr sz="1400" dirty="0">
                <a:latin typeface="Arial MT"/>
                <a:cs typeface="Arial MT"/>
              </a:rPr>
              <a:t>continuación</a:t>
            </a:r>
            <a:r>
              <a:rPr sz="1400" spc="280" dirty="0">
                <a:latin typeface="Arial MT"/>
                <a:cs typeface="Arial MT"/>
              </a:rPr>
              <a:t> </a:t>
            </a:r>
            <a:r>
              <a:rPr sz="1400" dirty="0">
                <a:latin typeface="Arial MT"/>
                <a:cs typeface="Arial MT"/>
              </a:rPr>
              <a:t>se</a:t>
            </a:r>
            <a:r>
              <a:rPr sz="1400" spc="275" dirty="0">
                <a:latin typeface="Arial MT"/>
                <a:cs typeface="Arial MT"/>
              </a:rPr>
              <a:t> </a:t>
            </a:r>
            <a:r>
              <a:rPr sz="1400" dirty="0">
                <a:latin typeface="Arial MT"/>
                <a:cs typeface="Arial MT"/>
              </a:rPr>
              <a:t>relacionan</a:t>
            </a:r>
            <a:r>
              <a:rPr sz="1400" spc="290" dirty="0">
                <a:latin typeface="Arial MT"/>
                <a:cs typeface="Arial MT"/>
              </a:rPr>
              <a:t> </a:t>
            </a:r>
            <a:r>
              <a:rPr sz="1400" dirty="0">
                <a:latin typeface="Arial MT"/>
                <a:cs typeface="Arial MT"/>
              </a:rPr>
              <a:t>las</a:t>
            </a:r>
            <a:r>
              <a:rPr sz="1400" spc="280" dirty="0">
                <a:latin typeface="Arial MT"/>
                <a:cs typeface="Arial MT"/>
              </a:rPr>
              <a:t> </a:t>
            </a:r>
            <a:r>
              <a:rPr sz="1400" dirty="0">
                <a:latin typeface="Arial MT"/>
                <a:cs typeface="Arial MT"/>
              </a:rPr>
              <a:t>estadísticas</a:t>
            </a:r>
            <a:r>
              <a:rPr sz="1400" spc="300" dirty="0">
                <a:latin typeface="Arial MT"/>
                <a:cs typeface="Arial MT"/>
              </a:rPr>
              <a:t> </a:t>
            </a:r>
            <a:r>
              <a:rPr sz="1400" dirty="0">
                <a:latin typeface="Arial MT"/>
                <a:cs typeface="Arial MT"/>
              </a:rPr>
              <a:t>de</a:t>
            </a:r>
            <a:r>
              <a:rPr sz="1400" spc="290" dirty="0">
                <a:latin typeface="Arial MT"/>
                <a:cs typeface="Arial MT"/>
              </a:rPr>
              <a:t> </a:t>
            </a:r>
            <a:r>
              <a:rPr sz="1400" dirty="0">
                <a:latin typeface="Arial MT"/>
                <a:cs typeface="Arial MT"/>
              </a:rPr>
              <a:t>atención</a:t>
            </a:r>
            <a:r>
              <a:rPr sz="1400" spc="280" dirty="0">
                <a:latin typeface="Arial MT"/>
                <a:cs typeface="Arial MT"/>
              </a:rPr>
              <a:t> </a:t>
            </a:r>
            <a:r>
              <a:rPr sz="1400" dirty="0">
                <a:latin typeface="Arial MT"/>
                <a:cs typeface="Arial MT"/>
              </a:rPr>
              <a:t>según</a:t>
            </a:r>
            <a:r>
              <a:rPr sz="1400" spc="275" dirty="0">
                <a:latin typeface="Arial MT"/>
                <a:cs typeface="Arial MT"/>
              </a:rPr>
              <a:t> </a:t>
            </a:r>
            <a:r>
              <a:rPr sz="1400" dirty="0">
                <a:latin typeface="Arial MT"/>
                <a:cs typeface="Arial MT"/>
              </a:rPr>
              <a:t>el</a:t>
            </a:r>
            <a:r>
              <a:rPr sz="1400" spc="280" dirty="0">
                <a:latin typeface="Arial MT"/>
                <a:cs typeface="Arial MT"/>
              </a:rPr>
              <a:t> </a:t>
            </a:r>
            <a:r>
              <a:rPr sz="1400" dirty="0">
                <a:latin typeface="Arial MT"/>
                <a:cs typeface="Arial MT"/>
              </a:rPr>
              <a:t>tipo</a:t>
            </a:r>
            <a:r>
              <a:rPr sz="1400" spc="275" dirty="0">
                <a:latin typeface="Arial MT"/>
                <a:cs typeface="Arial MT"/>
              </a:rPr>
              <a:t> </a:t>
            </a:r>
            <a:r>
              <a:rPr sz="1400" dirty="0">
                <a:latin typeface="Arial MT"/>
                <a:cs typeface="Arial MT"/>
              </a:rPr>
              <a:t>de</a:t>
            </a:r>
            <a:r>
              <a:rPr sz="1400" spc="275" dirty="0">
                <a:latin typeface="Arial MT"/>
                <a:cs typeface="Arial MT"/>
              </a:rPr>
              <a:t> </a:t>
            </a:r>
            <a:r>
              <a:rPr sz="1400" dirty="0">
                <a:latin typeface="Arial MT"/>
                <a:cs typeface="Arial MT"/>
              </a:rPr>
              <a:t>solicitud</a:t>
            </a:r>
            <a:r>
              <a:rPr sz="1400" spc="285" dirty="0">
                <a:latin typeface="Arial MT"/>
                <a:cs typeface="Arial MT"/>
              </a:rPr>
              <a:t> </a:t>
            </a:r>
            <a:r>
              <a:rPr sz="1400" spc="-25" dirty="0">
                <a:latin typeface="Arial MT"/>
                <a:cs typeface="Arial MT"/>
              </a:rPr>
              <a:t>y/o </a:t>
            </a:r>
            <a:r>
              <a:rPr sz="1400" dirty="0">
                <a:latin typeface="Arial MT"/>
                <a:cs typeface="Arial MT"/>
              </a:rPr>
              <a:t>servicio,</a:t>
            </a:r>
            <a:r>
              <a:rPr sz="1400" spc="-50" dirty="0">
                <a:latin typeface="Arial MT"/>
                <a:cs typeface="Arial MT"/>
              </a:rPr>
              <a:t> </a:t>
            </a:r>
            <a:r>
              <a:rPr sz="1400" dirty="0">
                <a:latin typeface="Arial MT"/>
                <a:cs typeface="Arial MT"/>
              </a:rPr>
              <a:t>en</a:t>
            </a:r>
            <a:r>
              <a:rPr sz="1400" spc="-30" dirty="0">
                <a:latin typeface="Arial MT"/>
                <a:cs typeface="Arial MT"/>
              </a:rPr>
              <a:t> </a:t>
            </a:r>
            <a:r>
              <a:rPr sz="1400" dirty="0">
                <a:latin typeface="Arial MT"/>
                <a:cs typeface="Arial MT"/>
              </a:rPr>
              <a:t>el</a:t>
            </a:r>
            <a:r>
              <a:rPr sz="1400" spc="-25" dirty="0">
                <a:latin typeface="Arial MT"/>
                <a:cs typeface="Arial MT"/>
              </a:rPr>
              <a:t> </a:t>
            </a:r>
            <a:r>
              <a:rPr sz="1400" dirty="0">
                <a:latin typeface="Arial MT"/>
                <a:cs typeface="Arial MT"/>
              </a:rPr>
              <a:t>periodo</a:t>
            </a:r>
            <a:r>
              <a:rPr sz="1400" spc="-50" dirty="0">
                <a:latin typeface="Arial MT"/>
                <a:cs typeface="Arial MT"/>
              </a:rPr>
              <a:t> </a:t>
            </a:r>
            <a:r>
              <a:rPr sz="1400" dirty="0">
                <a:latin typeface="Arial MT"/>
                <a:cs typeface="Arial MT"/>
              </a:rPr>
              <a:t>comprendido</a:t>
            </a:r>
            <a:r>
              <a:rPr sz="1400" spc="-60" dirty="0">
                <a:latin typeface="Arial MT"/>
                <a:cs typeface="Arial MT"/>
              </a:rPr>
              <a:t> </a:t>
            </a:r>
            <a:r>
              <a:rPr sz="1400" dirty="0">
                <a:latin typeface="Arial MT"/>
                <a:cs typeface="Arial MT"/>
              </a:rPr>
              <a:t>entre</a:t>
            </a:r>
            <a:r>
              <a:rPr sz="1400" spc="-45" dirty="0">
                <a:latin typeface="Arial MT"/>
                <a:cs typeface="Arial MT"/>
              </a:rPr>
              <a:t> </a:t>
            </a:r>
            <a:r>
              <a:rPr sz="1400" dirty="0">
                <a:latin typeface="Arial MT"/>
                <a:cs typeface="Arial MT"/>
              </a:rPr>
              <a:t>el</a:t>
            </a:r>
            <a:r>
              <a:rPr sz="1400" spc="-25" dirty="0">
                <a:latin typeface="Arial MT"/>
                <a:cs typeface="Arial MT"/>
              </a:rPr>
              <a:t> </a:t>
            </a:r>
            <a:r>
              <a:rPr sz="1400" b="1" dirty="0" smtClean="0">
                <a:latin typeface="Arial"/>
                <a:cs typeface="Arial"/>
              </a:rPr>
              <a:t>01/0</a:t>
            </a:r>
            <a:r>
              <a:rPr lang="es-CO" sz="1400" b="1" dirty="0">
                <a:latin typeface="Arial"/>
                <a:cs typeface="Arial"/>
              </a:rPr>
              <a:t>4</a:t>
            </a:r>
            <a:r>
              <a:rPr sz="1400" b="1" dirty="0" smtClean="0">
                <a:latin typeface="Arial"/>
                <a:cs typeface="Arial"/>
              </a:rPr>
              <a:t>/202</a:t>
            </a:r>
            <a:r>
              <a:rPr lang="es-ES" sz="1400" b="1" dirty="0">
                <a:latin typeface="Arial"/>
                <a:cs typeface="Arial"/>
              </a:rPr>
              <a:t>5</a:t>
            </a:r>
            <a:r>
              <a:rPr sz="1400" b="1" spc="-60" dirty="0" smtClean="0">
                <a:latin typeface="Arial"/>
                <a:cs typeface="Arial"/>
              </a:rPr>
              <a:t> </a:t>
            </a:r>
            <a:r>
              <a:rPr sz="1400" b="1" dirty="0">
                <a:latin typeface="Arial"/>
                <a:cs typeface="Arial"/>
              </a:rPr>
              <a:t>–</a:t>
            </a:r>
            <a:r>
              <a:rPr sz="1400" b="1" spc="-25" dirty="0">
                <a:latin typeface="Arial"/>
                <a:cs typeface="Arial"/>
              </a:rPr>
              <a:t> </a:t>
            </a:r>
            <a:r>
              <a:rPr sz="1400" b="1" spc="-10" dirty="0" smtClean="0">
                <a:latin typeface="Arial"/>
                <a:cs typeface="Arial"/>
              </a:rPr>
              <a:t>3</a:t>
            </a:r>
            <a:r>
              <a:rPr lang="es-ES" sz="1400" b="1" spc="-10" dirty="0">
                <a:latin typeface="Arial"/>
                <a:cs typeface="Arial"/>
              </a:rPr>
              <a:t>0</a:t>
            </a:r>
            <a:r>
              <a:rPr sz="1400" b="1" spc="-10" dirty="0" smtClean="0">
                <a:latin typeface="Arial"/>
                <a:cs typeface="Arial"/>
              </a:rPr>
              <a:t>/</a:t>
            </a:r>
            <a:r>
              <a:rPr lang="es-ES" sz="1400" b="1" spc="-10" dirty="0" smtClean="0">
                <a:latin typeface="Arial"/>
                <a:cs typeface="Arial"/>
              </a:rPr>
              <a:t>06</a:t>
            </a:r>
            <a:r>
              <a:rPr sz="1400" b="1" spc="-10" dirty="0" smtClean="0">
                <a:latin typeface="Arial"/>
                <a:cs typeface="Arial"/>
              </a:rPr>
              <a:t>/202</a:t>
            </a:r>
            <a:r>
              <a:rPr lang="es-ES" sz="1400" b="1" spc="-10" dirty="0">
                <a:latin typeface="Arial"/>
                <a:cs typeface="Arial"/>
              </a:rPr>
              <a:t>5</a:t>
            </a:r>
            <a:r>
              <a:rPr sz="1400" b="1" spc="-10" dirty="0" smtClean="0">
                <a:latin typeface="Arial"/>
                <a:cs typeface="Arial"/>
              </a:rPr>
              <a:t>.</a:t>
            </a:r>
            <a:endParaRPr sz="1400" dirty="0">
              <a:latin typeface="Arial"/>
              <a:cs typeface="Arial"/>
            </a:endParaRPr>
          </a:p>
          <a:p>
            <a:pPr>
              <a:lnSpc>
                <a:spcPct val="100000"/>
              </a:lnSpc>
              <a:spcBef>
                <a:spcPts val="65"/>
              </a:spcBef>
            </a:pPr>
            <a:endParaRPr sz="1400" dirty="0">
              <a:latin typeface="Arial"/>
              <a:cs typeface="Arial"/>
            </a:endParaRPr>
          </a:p>
          <a:p>
            <a:pPr marL="12700" marR="5080" algn="just">
              <a:lnSpc>
                <a:spcPct val="100000"/>
              </a:lnSpc>
              <a:spcBef>
                <a:spcPts val="5"/>
              </a:spcBef>
            </a:pPr>
            <a:r>
              <a:rPr sz="1400" dirty="0">
                <a:latin typeface="Arial MT"/>
                <a:cs typeface="Arial MT"/>
              </a:rPr>
              <a:t>Durante</a:t>
            </a:r>
            <a:r>
              <a:rPr sz="1400" spc="5" dirty="0">
                <a:latin typeface="Arial MT"/>
                <a:cs typeface="Arial MT"/>
              </a:rPr>
              <a:t> </a:t>
            </a:r>
            <a:r>
              <a:rPr sz="1400" dirty="0">
                <a:latin typeface="Arial MT"/>
                <a:cs typeface="Arial MT"/>
              </a:rPr>
              <a:t>este</a:t>
            </a:r>
            <a:r>
              <a:rPr sz="1400" spc="20" dirty="0">
                <a:latin typeface="Arial MT"/>
                <a:cs typeface="Arial MT"/>
              </a:rPr>
              <a:t> </a:t>
            </a:r>
            <a:r>
              <a:rPr sz="1400" dirty="0">
                <a:latin typeface="Arial MT"/>
                <a:cs typeface="Arial MT"/>
              </a:rPr>
              <a:t>periodo</a:t>
            </a:r>
            <a:r>
              <a:rPr sz="1400" spc="5" dirty="0">
                <a:latin typeface="Arial MT"/>
                <a:cs typeface="Arial MT"/>
              </a:rPr>
              <a:t> </a:t>
            </a:r>
            <a:r>
              <a:rPr sz="1400" dirty="0">
                <a:latin typeface="Arial MT"/>
                <a:cs typeface="Arial MT"/>
              </a:rPr>
              <a:t>se</a:t>
            </a:r>
            <a:r>
              <a:rPr sz="1400" spc="5" dirty="0">
                <a:latin typeface="Arial MT"/>
                <a:cs typeface="Arial MT"/>
              </a:rPr>
              <a:t> </a:t>
            </a:r>
            <a:r>
              <a:rPr sz="1400" dirty="0" err="1">
                <a:latin typeface="Arial MT"/>
                <a:cs typeface="Arial MT"/>
              </a:rPr>
              <a:t>recibieron</a:t>
            </a:r>
            <a:r>
              <a:rPr sz="1400" spc="10" dirty="0">
                <a:latin typeface="Arial MT"/>
                <a:cs typeface="Arial MT"/>
              </a:rPr>
              <a:t> </a:t>
            </a:r>
            <a:r>
              <a:rPr lang="es-ES" sz="1400" dirty="0" smtClean="0">
                <a:latin typeface="Arial MT"/>
                <a:cs typeface="Arial MT"/>
              </a:rPr>
              <a:t>ocho</a:t>
            </a:r>
            <a:r>
              <a:rPr lang="es-ES" sz="1400" dirty="0" smtClean="0">
                <a:latin typeface="Arial MT"/>
                <a:cs typeface="Arial MT"/>
              </a:rPr>
              <a:t> </a:t>
            </a:r>
            <a:r>
              <a:rPr sz="1400" dirty="0" smtClean="0">
                <a:latin typeface="Arial MT"/>
                <a:cs typeface="Arial MT"/>
              </a:rPr>
              <a:t>mil</a:t>
            </a:r>
            <a:r>
              <a:rPr sz="1400" spc="5" dirty="0" smtClean="0">
                <a:latin typeface="Arial MT"/>
                <a:cs typeface="Arial MT"/>
              </a:rPr>
              <a:t> </a:t>
            </a:r>
            <a:r>
              <a:rPr lang="es-CO" sz="1400" spc="5" dirty="0" smtClean="0">
                <a:latin typeface="Arial MT"/>
                <a:cs typeface="Arial MT"/>
              </a:rPr>
              <a:t>cuatrocientos </a:t>
            </a:r>
            <a:r>
              <a:rPr lang="es-CO" sz="1400" spc="5" dirty="0" smtClean="0">
                <a:latin typeface="Arial MT"/>
                <a:cs typeface="Arial MT"/>
              </a:rPr>
              <a:t>cuarenta</a:t>
            </a:r>
            <a:r>
              <a:rPr lang="es-CO" sz="1400" spc="5" dirty="0" smtClean="0">
                <a:latin typeface="Arial MT"/>
                <a:cs typeface="Arial MT"/>
              </a:rPr>
              <a:t> </a:t>
            </a:r>
            <a:r>
              <a:rPr lang="es-CO" sz="1400" spc="5" dirty="0" smtClean="0">
                <a:latin typeface="Arial MT"/>
                <a:cs typeface="Arial MT"/>
              </a:rPr>
              <a:t>y </a:t>
            </a:r>
            <a:r>
              <a:rPr lang="es-CO" sz="1400" spc="5" dirty="0" smtClean="0">
                <a:latin typeface="Arial MT"/>
                <a:cs typeface="Arial MT"/>
              </a:rPr>
              <a:t>ocho </a:t>
            </a:r>
            <a:r>
              <a:rPr sz="1400" dirty="0" smtClean="0">
                <a:latin typeface="Arial MT"/>
                <a:cs typeface="Arial MT"/>
              </a:rPr>
              <a:t>(</a:t>
            </a:r>
            <a:r>
              <a:rPr lang="es-CO" sz="1400" dirty="0" smtClean="0">
                <a:latin typeface="Arial MT"/>
                <a:cs typeface="Arial MT"/>
              </a:rPr>
              <a:t>8</a:t>
            </a:r>
            <a:r>
              <a:rPr sz="1400" dirty="0" smtClean="0">
                <a:latin typeface="Arial MT"/>
                <a:cs typeface="Arial MT"/>
              </a:rPr>
              <a:t>.</a:t>
            </a:r>
            <a:r>
              <a:rPr lang="es-CO" sz="1400" dirty="0" smtClean="0">
                <a:latin typeface="Arial MT"/>
                <a:cs typeface="Arial MT"/>
              </a:rPr>
              <a:t>448</a:t>
            </a:r>
            <a:r>
              <a:rPr sz="1400" dirty="0" smtClean="0">
                <a:latin typeface="Arial MT"/>
                <a:cs typeface="Arial MT"/>
              </a:rPr>
              <a:t>)</a:t>
            </a:r>
            <a:r>
              <a:rPr sz="1400" spc="5" dirty="0" smtClean="0">
                <a:latin typeface="Arial MT"/>
                <a:cs typeface="Arial MT"/>
              </a:rPr>
              <a:t> </a:t>
            </a:r>
            <a:r>
              <a:rPr sz="1400" spc="-10" dirty="0">
                <a:latin typeface="Arial MT"/>
                <a:cs typeface="Arial MT"/>
              </a:rPr>
              <a:t>solicitudes </a:t>
            </a:r>
            <a:r>
              <a:rPr sz="1400" dirty="0">
                <a:latin typeface="Arial MT"/>
                <a:cs typeface="Arial MT"/>
              </a:rPr>
              <a:t>de</a:t>
            </a:r>
            <a:r>
              <a:rPr sz="1400" spc="55" dirty="0">
                <a:latin typeface="Arial MT"/>
                <a:cs typeface="Arial MT"/>
              </a:rPr>
              <a:t> </a:t>
            </a:r>
            <a:r>
              <a:rPr sz="1400" dirty="0">
                <a:latin typeface="Arial MT"/>
                <a:cs typeface="Arial MT"/>
              </a:rPr>
              <a:t>atención,</a:t>
            </a:r>
            <a:r>
              <a:rPr sz="1400" spc="65" dirty="0">
                <a:latin typeface="Arial MT"/>
                <a:cs typeface="Arial MT"/>
              </a:rPr>
              <a:t> </a:t>
            </a:r>
            <a:r>
              <a:rPr sz="1400" dirty="0">
                <a:latin typeface="Arial MT"/>
                <a:cs typeface="Arial MT"/>
              </a:rPr>
              <a:t>las</a:t>
            </a:r>
            <a:r>
              <a:rPr sz="1400" spc="50" dirty="0">
                <a:latin typeface="Arial MT"/>
                <a:cs typeface="Arial MT"/>
              </a:rPr>
              <a:t> </a:t>
            </a:r>
            <a:r>
              <a:rPr sz="1400" dirty="0">
                <a:latin typeface="Arial MT"/>
                <a:cs typeface="Arial MT"/>
              </a:rPr>
              <a:t>cuales</a:t>
            </a:r>
            <a:r>
              <a:rPr sz="1400" spc="55" dirty="0">
                <a:latin typeface="Arial MT"/>
                <a:cs typeface="Arial MT"/>
              </a:rPr>
              <a:t> </a:t>
            </a:r>
            <a:r>
              <a:rPr sz="1400" dirty="0">
                <a:latin typeface="Arial MT"/>
                <a:cs typeface="Arial MT"/>
              </a:rPr>
              <a:t>fueron</a:t>
            </a:r>
            <a:r>
              <a:rPr sz="1400" spc="40" dirty="0">
                <a:latin typeface="Arial MT"/>
                <a:cs typeface="Arial MT"/>
              </a:rPr>
              <a:t> </a:t>
            </a:r>
            <a:r>
              <a:rPr sz="1400" dirty="0">
                <a:latin typeface="Arial MT"/>
                <a:cs typeface="Arial MT"/>
              </a:rPr>
              <a:t>registradas</a:t>
            </a:r>
            <a:r>
              <a:rPr sz="1400" spc="60" dirty="0">
                <a:latin typeface="Arial MT"/>
                <a:cs typeface="Arial MT"/>
              </a:rPr>
              <a:t> </a:t>
            </a:r>
            <a:r>
              <a:rPr sz="1400" dirty="0">
                <a:latin typeface="Arial MT"/>
                <a:cs typeface="Arial MT"/>
              </a:rPr>
              <a:t>en</a:t>
            </a:r>
            <a:r>
              <a:rPr sz="1400" spc="45" dirty="0">
                <a:latin typeface="Arial MT"/>
                <a:cs typeface="Arial MT"/>
              </a:rPr>
              <a:t> </a:t>
            </a:r>
            <a:r>
              <a:rPr sz="1400" dirty="0">
                <a:latin typeface="Arial MT"/>
                <a:cs typeface="Arial MT"/>
              </a:rPr>
              <a:t>el</a:t>
            </a:r>
            <a:r>
              <a:rPr sz="1400" spc="55" dirty="0">
                <a:latin typeface="Arial MT"/>
                <a:cs typeface="Arial MT"/>
              </a:rPr>
              <a:t> </a:t>
            </a:r>
            <a:r>
              <a:rPr sz="1400" dirty="0">
                <a:latin typeface="Arial MT"/>
                <a:cs typeface="Arial MT"/>
              </a:rPr>
              <a:t>Sistema</a:t>
            </a:r>
            <a:r>
              <a:rPr sz="1400" spc="45" dirty="0">
                <a:latin typeface="Arial MT"/>
                <a:cs typeface="Arial MT"/>
              </a:rPr>
              <a:t> </a:t>
            </a:r>
            <a:r>
              <a:rPr sz="1400" dirty="0">
                <a:latin typeface="Arial MT"/>
                <a:cs typeface="Arial MT"/>
              </a:rPr>
              <a:t>de</a:t>
            </a:r>
            <a:r>
              <a:rPr sz="1400" spc="60" dirty="0">
                <a:latin typeface="Arial MT"/>
                <a:cs typeface="Arial MT"/>
              </a:rPr>
              <a:t> </a:t>
            </a:r>
            <a:r>
              <a:rPr sz="1400" dirty="0">
                <a:latin typeface="Arial MT"/>
                <a:cs typeface="Arial MT"/>
              </a:rPr>
              <a:t>Correspondencia</a:t>
            </a:r>
            <a:r>
              <a:rPr sz="1400" spc="60" dirty="0">
                <a:latin typeface="Arial MT"/>
                <a:cs typeface="Arial MT"/>
              </a:rPr>
              <a:t> </a:t>
            </a:r>
            <a:r>
              <a:rPr sz="1400" dirty="0">
                <a:latin typeface="Arial MT"/>
                <a:cs typeface="Arial MT"/>
              </a:rPr>
              <a:t>(SIC)</a:t>
            </a:r>
            <a:r>
              <a:rPr sz="1400" spc="55" dirty="0">
                <a:latin typeface="Arial MT"/>
                <a:cs typeface="Arial MT"/>
              </a:rPr>
              <a:t> </a:t>
            </a:r>
            <a:r>
              <a:rPr sz="1400" dirty="0">
                <a:latin typeface="Arial MT"/>
                <a:cs typeface="Arial MT"/>
              </a:rPr>
              <a:t>para</a:t>
            </a:r>
            <a:r>
              <a:rPr sz="1400" spc="45" dirty="0">
                <a:latin typeface="Arial MT"/>
                <a:cs typeface="Arial MT"/>
              </a:rPr>
              <a:t> </a:t>
            </a:r>
            <a:r>
              <a:rPr sz="1400" spc="-25" dirty="0">
                <a:latin typeface="Arial MT"/>
                <a:cs typeface="Arial MT"/>
              </a:rPr>
              <a:t>su </a:t>
            </a:r>
            <a:r>
              <a:rPr sz="1400" dirty="0">
                <a:latin typeface="Arial MT"/>
                <a:cs typeface="Arial MT"/>
              </a:rPr>
              <a:t>respectivo</a:t>
            </a:r>
            <a:r>
              <a:rPr sz="1400" spc="-45" dirty="0">
                <a:latin typeface="Arial MT"/>
                <a:cs typeface="Arial MT"/>
              </a:rPr>
              <a:t> </a:t>
            </a:r>
            <a:r>
              <a:rPr sz="1400" dirty="0">
                <a:latin typeface="Arial MT"/>
                <a:cs typeface="Arial MT"/>
              </a:rPr>
              <a:t>trámite</a:t>
            </a:r>
            <a:r>
              <a:rPr sz="1400" spc="-45" dirty="0">
                <a:latin typeface="Arial MT"/>
                <a:cs typeface="Arial MT"/>
              </a:rPr>
              <a:t> </a:t>
            </a:r>
            <a:r>
              <a:rPr sz="1400" dirty="0">
                <a:latin typeface="Arial MT"/>
                <a:cs typeface="Arial MT"/>
              </a:rPr>
              <a:t>y</a:t>
            </a:r>
            <a:r>
              <a:rPr sz="1400" spc="-10" dirty="0">
                <a:latin typeface="Arial MT"/>
                <a:cs typeface="Arial MT"/>
              </a:rPr>
              <a:t> </a:t>
            </a:r>
            <a:r>
              <a:rPr sz="1400" spc="-10" dirty="0" smtClean="0">
                <a:latin typeface="Arial MT"/>
                <a:cs typeface="Arial MT"/>
              </a:rPr>
              <a:t>respuesta</a:t>
            </a:r>
            <a:r>
              <a:rPr lang="es-ES" sz="1400" spc="-10" dirty="0" smtClean="0">
                <a:latin typeface="Arial MT"/>
                <a:cs typeface="Arial MT"/>
              </a:rPr>
              <a:t> oportuna en cumplimiento a los procesos con relación a partes interesadas</a:t>
            </a:r>
            <a:r>
              <a:rPr sz="1400" spc="-10" dirty="0" smtClean="0">
                <a:latin typeface="Arial MT"/>
                <a:cs typeface="Arial MT"/>
              </a:rPr>
              <a:t>.</a:t>
            </a:r>
            <a:endParaRPr sz="1400" dirty="0">
              <a:latin typeface="Arial MT"/>
              <a:cs typeface="Arial MT"/>
            </a:endParaRPr>
          </a:p>
          <a:p>
            <a:pPr>
              <a:lnSpc>
                <a:spcPct val="100000"/>
              </a:lnSpc>
              <a:spcBef>
                <a:spcPts val="70"/>
              </a:spcBef>
            </a:pPr>
            <a:endParaRPr sz="1400" dirty="0">
              <a:latin typeface="Arial MT"/>
              <a:cs typeface="Arial MT"/>
            </a:endParaRPr>
          </a:p>
          <a:p>
            <a:pPr marL="12700" marR="5080" algn="just">
              <a:lnSpc>
                <a:spcPct val="100000"/>
              </a:lnSpc>
            </a:pPr>
            <a:r>
              <a:rPr sz="1400" b="1" dirty="0">
                <a:latin typeface="Arial"/>
                <a:cs typeface="Arial"/>
              </a:rPr>
              <a:t>Nota:</a:t>
            </a:r>
            <a:r>
              <a:rPr sz="1400" b="1" spc="-35" dirty="0">
                <a:latin typeface="Arial"/>
                <a:cs typeface="Arial"/>
              </a:rPr>
              <a:t> </a:t>
            </a:r>
            <a:r>
              <a:rPr sz="1400" dirty="0">
                <a:latin typeface="Arial MT"/>
                <a:cs typeface="Arial MT"/>
              </a:rPr>
              <a:t>Este</a:t>
            </a:r>
            <a:r>
              <a:rPr sz="1400" spc="-35" dirty="0">
                <a:latin typeface="Arial MT"/>
                <a:cs typeface="Arial MT"/>
              </a:rPr>
              <a:t> </a:t>
            </a:r>
            <a:r>
              <a:rPr sz="1400" spc="-25" dirty="0">
                <a:latin typeface="Arial MT"/>
                <a:cs typeface="Arial MT"/>
              </a:rPr>
              <a:t>Total</a:t>
            </a:r>
            <a:r>
              <a:rPr sz="1400" spc="-30" dirty="0">
                <a:latin typeface="Arial MT"/>
                <a:cs typeface="Arial MT"/>
              </a:rPr>
              <a:t> </a:t>
            </a:r>
            <a:r>
              <a:rPr sz="1400" dirty="0">
                <a:latin typeface="Arial MT"/>
                <a:cs typeface="Arial MT"/>
              </a:rPr>
              <a:t>es</a:t>
            </a:r>
            <a:r>
              <a:rPr sz="1400" spc="-30" dirty="0">
                <a:latin typeface="Arial MT"/>
                <a:cs typeface="Arial MT"/>
              </a:rPr>
              <a:t> </a:t>
            </a:r>
            <a:r>
              <a:rPr sz="1400" dirty="0">
                <a:latin typeface="Arial MT"/>
                <a:cs typeface="Arial MT"/>
              </a:rPr>
              <a:t>Mayor</a:t>
            </a:r>
            <a:r>
              <a:rPr sz="1400" spc="-35" dirty="0">
                <a:latin typeface="Arial MT"/>
                <a:cs typeface="Arial MT"/>
              </a:rPr>
              <a:t> </a:t>
            </a:r>
            <a:r>
              <a:rPr sz="1400" dirty="0">
                <a:latin typeface="Arial MT"/>
                <a:cs typeface="Arial MT"/>
              </a:rPr>
              <a:t>que</a:t>
            </a:r>
            <a:r>
              <a:rPr sz="1400" spc="-30" dirty="0">
                <a:latin typeface="Arial MT"/>
                <a:cs typeface="Arial MT"/>
              </a:rPr>
              <a:t> </a:t>
            </a:r>
            <a:r>
              <a:rPr sz="1400" b="1" spc="-10" dirty="0">
                <a:latin typeface="Arial"/>
                <a:cs typeface="Arial"/>
              </a:rPr>
              <a:t>Total</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Estadísticas</a:t>
            </a:r>
            <a:r>
              <a:rPr sz="1400" b="1" spc="-20" dirty="0">
                <a:latin typeface="Arial"/>
                <a:cs typeface="Arial"/>
              </a:rPr>
              <a:t> </a:t>
            </a:r>
            <a:r>
              <a:rPr sz="1400" b="1" dirty="0">
                <a:latin typeface="Arial"/>
                <a:cs typeface="Arial"/>
              </a:rPr>
              <a:t>por</a:t>
            </a:r>
            <a:r>
              <a:rPr sz="1400" b="1" spc="-25" dirty="0">
                <a:latin typeface="Arial"/>
                <a:cs typeface="Arial"/>
              </a:rPr>
              <a:t> </a:t>
            </a:r>
            <a:r>
              <a:rPr sz="1400" b="1" dirty="0">
                <a:latin typeface="Arial"/>
                <a:cs typeface="Arial"/>
              </a:rPr>
              <a:t>Tipo</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Solicitudes</a:t>
            </a:r>
            <a:r>
              <a:rPr sz="1400" b="1" spc="-30" dirty="0">
                <a:latin typeface="Arial"/>
                <a:cs typeface="Arial"/>
              </a:rPr>
              <a:t> </a:t>
            </a:r>
            <a:r>
              <a:rPr sz="1400" dirty="0">
                <a:latin typeface="Arial MT"/>
                <a:cs typeface="Arial MT"/>
              </a:rPr>
              <a:t>debido</a:t>
            </a:r>
            <a:r>
              <a:rPr sz="1400" spc="-35" dirty="0">
                <a:latin typeface="Arial MT"/>
                <a:cs typeface="Arial MT"/>
              </a:rPr>
              <a:t> </a:t>
            </a:r>
            <a:r>
              <a:rPr sz="1400" dirty="0">
                <a:latin typeface="Arial MT"/>
                <a:cs typeface="Arial MT"/>
              </a:rPr>
              <a:t>a</a:t>
            </a:r>
            <a:r>
              <a:rPr sz="1400" spc="-35" dirty="0">
                <a:latin typeface="Arial MT"/>
                <a:cs typeface="Arial MT"/>
              </a:rPr>
              <a:t> </a:t>
            </a:r>
            <a:r>
              <a:rPr sz="1400" spc="-25" dirty="0">
                <a:latin typeface="Arial MT"/>
                <a:cs typeface="Arial MT"/>
              </a:rPr>
              <a:t>que </a:t>
            </a:r>
            <a:r>
              <a:rPr sz="1400" dirty="0">
                <a:latin typeface="Arial MT"/>
                <a:cs typeface="Arial MT"/>
              </a:rPr>
              <a:t>algunos</a:t>
            </a:r>
            <a:r>
              <a:rPr sz="1400" spc="85" dirty="0">
                <a:latin typeface="Arial MT"/>
                <a:cs typeface="Arial MT"/>
              </a:rPr>
              <a:t> </a:t>
            </a:r>
            <a:r>
              <a:rPr sz="1400" dirty="0">
                <a:latin typeface="Arial MT"/>
                <a:cs typeface="Arial MT"/>
              </a:rPr>
              <a:t>radicados</a:t>
            </a:r>
            <a:r>
              <a:rPr sz="1400" spc="70" dirty="0">
                <a:latin typeface="Arial MT"/>
                <a:cs typeface="Arial MT"/>
              </a:rPr>
              <a:t> </a:t>
            </a:r>
            <a:r>
              <a:rPr sz="1400" dirty="0">
                <a:latin typeface="Arial MT"/>
                <a:cs typeface="Arial MT"/>
              </a:rPr>
              <a:t>tuvieron</a:t>
            </a:r>
            <a:r>
              <a:rPr sz="1400" spc="75" dirty="0">
                <a:latin typeface="Arial MT"/>
                <a:cs typeface="Arial MT"/>
              </a:rPr>
              <a:t> </a:t>
            </a:r>
            <a:r>
              <a:rPr sz="1400" dirty="0">
                <a:latin typeface="Arial MT"/>
                <a:cs typeface="Arial MT"/>
              </a:rPr>
              <a:t>los</a:t>
            </a:r>
            <a:r>
              <a:rPr sz="1400" spc="90" dirty="0">
                <a:latin typeface="Arial MT"/>
                <a:cs typeface="Arial MT"/>
              </a:rPr>
              <a:t> </a:t>
            </a:r>
            <a:r>
              <a:rPr sz="1400" dirty="0">
                <a:latin typeface="Arial MT"/>
                <a:cs typeface="Arial MT"/>
              </a:rPr>
              <a:t>dos</a:t>
            </a:r>
            <a:r>
              <a:rPr sz="1400" spc="85" dirty="0">
                <a:latin typeface="Arial MT"/>
                <a:cs typeface="Arial MT"/>
              </a:rPr>
              <a:t> </a:t>
            </a:r>
            <a:r>
              <a:rPr sz="1400" dirty="0">
                <a:latin typeface="Arial MT"/>
                <a:cs typeface="Arial MT"/>
              </a:rPr>
              <a:t>tipos</a:t>
            </a:r>
            <a:r>
              <a:rPr sz="1400" spc="85" dirty="0">
                <a:latin typeface="Arial MT"/>
                <a:cs typeface="Arial MT"/>
              </a:rPr>
              <a:t> </a:t>
            </a:r>
            <a:r>
              <a:rPr sz="1400" dirty="0">
                <a:latin typeface="Arial MT"/>
                <a:cs typeface="Arial MT"/>
              </a:rPr>
              <a:t>de</a:t>
            </a:r>
            <a:r>
              <a:rPr sz="1400" spc="75" dirty="0">
                <a:latin typeface="Arial MT"/>
                <a:cs typeface="Arial MT"/>
              </a:rPr>
              <a:t> </a:t>
            </a:r>
            <a:r>
              <a:rPr sz="1400" dirty="0">
                <a:latin typeface="Arial MT"/>
                <a:cs typeface="Arial MT"/>
              </a:rPr>
              <a:t>respuesta</a:t>
            </a:r>
            <a:r>
              <a:rPr sz="1400" spc="85" dirty="0">
                <a:latin typeface="Arial MT"/>
                <a:cs typeface="Arial MT"/>
              </a:rPr>
              <a:t> </a:t>
            </a:r>
            <a:r>
              <a:rPr sz="1400" dirty="0">
                <a:latin typeface="Arial MT"/>
                <a:cs typeface="Arial MT"/>
              </a:rPr>
              <a:t>y</a:t>
            </a:r>
            <a:r>
              <a:rPr sz="1400" spc="70" dirty="0">
                <a:latin typeface="Arial MT"/>
                <a:cs typeface="Arial MT"/>
              </a:rPr>
              <a:t> </a:t>
            </a:r>
            <a:r>
              <a:rPr sz="1400" dirty="0">
                <a:latin typeface="Arial MT"/>
                <a:cs typeface="Arial MT"/>
              </a:rPr>
              <a:t>adicionalmente</a:t>
            </a:r>
            <a:r>
              <a:rPr sz="1400" spc="75" dirty="0">
                <a:latin typeface="Arial MT"/>
                <a:cs typeface="Arial MT"/>
              </a:rPr>
              <a:t> </a:t>
            </a:r>
            <a:r>
              <a:rPr sz="1400" dirty="0">
                <a:latin typeface="Arial MT"/>
                <a:cs typeface="Arial MT"/>
              </a:rPr>
              <a:t>un</a:t>
            </a:r>
            <a:r>
              <a:rPr sz="1400" spc="70" dirty="0">
                <a:latin typeface="Arial MT"/>
                <a:cs typeface="Arial MT"/>
              </a:rPr>
              <a:t> </a:t>
            </a:r>
            <a:r>
              <a:rPr sz="1400" dirty="0">
                <a:latin typeface="Arial MT"/>
                <a:cs typeface="Arial MT"/>
              </a:rPr>
              <a:t>radicado</a:t>
            </a:r>
            <a:r>
              <a:rPr sz="1400" spc="70" dirty="0">
                <a:latin typeface="Arial MT"/>
                <a:cs typeface="Arial MT"/>
              </a:rPr>
              <a:t> </a:t>
            </a:r>
            <a:r>
              <a:rPr sz="1400" spc="-10" dirty="0">
                <a:latin typeface="Arial MT"/>
                <a:cs typeface="Arial MT"/>
              </a:rPr>
              <a:t>puede </a:t>
            </a:r>
            <a:r>
              <a:rPr sz="1400" dirty="0">
                <a:latin typeface="Arial MT"/>
                <a:cs typeface="Arial MT"/>
              </a:rPr>
              <a:t>tener</a:t>
            </a:r>
            <a:r>
              <a:rPr sz="1400" spc="-30" dirty="0">
                <a:latin typeface="Arial MT"/>
                <a:cs typeface="Arial MT"/>
              </a:rPr>
              <a:t> </a:t>
            </a:r>
            <a:r>
              <a:rPr sz="1400" dirty="0">
                <a:latin typeface="Arial MT"/>
                <a:cs typeface="Arial MT"/>
              </a:rPr>
              <a:t>varias</a:t>
            </a:r>
            <a:r>
              <a:rPr sz="1400" spc="-5" dirty="0">
                <a:latin typeface="Arial MT"/>
                <a:cs typeface="Arial MT"/>
              </a:rPr>
              <a:t> </a:t>
            </a:r>
            <a:r>
              <a:rPr sz="1400" spc="-10" dirty="0">
                <a:latin typeface="Arial MT"/>
                <a:cs typeface="Arial MT"/>
              </a:rPr>
              <a:t>subdirecciones</a:t>
            </a:r>
            <a:r>
              <a:rPr sz="1400" spc="-30" dirty="0">
                <a:latin typeface="Arial MT"/>
                <a:cs typeface="Arial MT"/>
              </a:rPr>
              <a:t> </a:t>
            </a:r>
            <a:r>
              <a:rPr sz="1400" dirty="0">
                <a:latin typeface="Arial MT"/>
                <a:cs typeface="Arial MT"/>
              </a:rPr>
              <a:t>a</a:t>
            </a:r>
            <a:r>
              <a:rPr sz="1400" spc="-5" dirty="0">
                <a:latin typeface="Arial MT"/>
                <a:cs typeface="Arial MT"/>
              </a:rPr>
              <a:t> </a:t>
            </a:r>
            <a:r>
              <a:rPr sz="1400" dirty="0">
                <a:latin typeface="Arial MT"/>
                <a:cs typeface="Arial MT"/>
              </a:rPr>
              <a:t>la </a:t>
            </a:r>
            <a:r>
              <a:rPr sz="1400" spc="-20" dirty="0">
                <a:latin typeface="Arial MT"/>
                <a:cs typeface="Arial MT"/>
              </a:rPr>
              <a:t>vez.</a:t>
            </a:r>
            <a:endParaRPr sz="1400" dirty="0">
              <a:latin typeface="Arial MT"/>
              <a:cs typeface="Arial MT"/>
            </a:endParaRPr>
          </a:p>
        </p:txBody>
      </p:sp>
      <p:sp>
        <p:nvSpPr>
          <p:cNvPr id="3" name="Rectángulo 2"/>
          <p:cNvSpPr/>
          <p:nvPr/>
        </p:nvSpPr>
        <p:spPr>
          <a:xfrm>
            <a:off x="1021348" y="1123950"/>
            <a:ext cx="6646371" cy="400110"/>
          </a:xfrm>
          <a:prstGeom prst="rect">
            <a:avLst/>
          </a:prstGeom>
          <a:noFill/>
        </p:spPr>
        <p:txBody>
          <a:bodyPr wrap="none" lIns="91440" tIns="45720" rIns="91440" bIns="45720">
            <a:spAutoFit/>
          </a:bodyPr>
          <a:lstStyle/>
          <a:p>
            <a:pPr algn="ctr"/>
            <a:r>
              <a:rPr lang="es-ES" sz="2000" b="1" cap="none" spc="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INDICADORES OFICINA ATENCIÓN AL CIUDADANO </a:t>
            </a:r>
            <a:endParaRPr lang="es-ES" sz="2000" b="1" cap="none" spc="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38468" y="4144355"/>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35"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5" dirty="0">
                <a:latin typeface="Arial"/>
                <a:cs typeface="Arial"/>
              </a:rPr>
              <a:t> </a:t>
            </a:r>
            <a:r>
              <a:rPr sz="800" i="1" dirty="0">
                <a:latin typeface="Arial"/>
                <a:cs typeface="Arial"/>
              </a:rPr>
              <a:t>–</a:t>
            </a:r>
            <a:r>
              <a:rPr sz="800" i="1" spc="-25"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3" name="object 3"/>
          <p:cNvSpPr txBox="1">
            <a:spLocks noGrp="1"/>
          </p:cNvSpPr>
          <p:nvPr>
            <p:ph type="title"/>
          </p:nvPr>
        </p:nvSpPr>
        <p:spPr>
          <a:xfrm>
            <a:off x="3167252" y="344170"/>
            <a:ext cx="4829810" cy="330835"/>
          </a:xfrm>
          <a:prstGeom prst="rect">
            <a:avLst/>
          </a:prstGeom>
        </p:spPr>
        <p:txBody>
          <a:bodyPr vert="horz" wrap="square" lIns="0" tIns="13335" rIns="0" bIns="0" rtlCol="0">
            <a:spAutoFit/>
          </a:bodyPr>
          <a:lstStyle/>
          <a:p>
            <a:pPr marL="12700">
              <a:lnSpc>
                <a:spcPct val="100000"/>
              </a:lnSpc>
              <a:spcBef>
                <a:spcPts val="105"/>
              </a:spcBef>
            </a:pPr>
            <a:r>
              <a:rPr sz="2000" spc="-25" dirty="0">
                <a:solidFill>
                  <a:srgbClr val="00707C"/>
                </a:solidFill>
                <a:latin typeface="Arial"/>
                <a:cs typeface="Arial"/>
              </a:rPr>
              <a:t>ESTADÍSTICA</a:t>
            </a:r>
            <a:r>
              <a:rPr sz="2000" spc="-105" dirty="0">
                <a:solidFill>
                  <a:srgbClr val="00707C"/>
                </a:solidFill>
                <a:latin typeface="Arial"/>
                <a:cs typeface="Arial"/>
              </a:rPr>
              <a:t> </a:t>
            </a:r>
            <a:r>
              <a:rPr sz="2000" dirty="0">
                <a:solidFill>
                  <a:srgbClr val="00707C"/>
                </a:solidFill>
                <a:latin typeface="Arial"/>
                <a:cs typeface="Arial"/>
              </a:rPr>
              <a:t>POR</a:t>
            </a:r>
            <a:r>
              <a:rPr sz="2000" spc="-50" dirty="0">
                <a:solidFill>
                  <a:srgbClr val="00707C"/>
                </a:solidFill>
                <a:latin typeface="Arial"/>
                <a:cs typeface="Arial"/>
              </a:rPr>
              <a:t> </a:t>
            </a:r>
            <a:r>
              <a:rPr sz="2000" dirty="0">
                <a:solidFill>
                  <a:srgbClr val="00707C"/>
                </a:solidFill>
                <a:latin typeface="Arial"/>
                <a:cs typeface="Arial"/>
              </a:rPr>
              <a:t>TIPO</a:t>
            </a:r>
            <a:r>
              <a:rPr sz="2000" spc="-35" dirty="0">
                <a:solidFill>
                  <a:srgbClr val="00707C"/>
                </a:solidFill>
                <a:latin typeface="Arial"/>
                <a:cs typeface="Arial"/>
              </a:rPr>
              <a:t> </a:t>
            </a:r>
            <a:r>
              <a:rPr sz="2000" dirty="0">
                <a:solidFill>
                  <a:srgbClr val="00707C"/>
                </a:solidFill>
                <a:latin typeface="Arial"/>
                <a:cs typeface="Arial"/>
              </a:rPr>
              <a:t>DE</a:t>
            </a:r>
            <a:r>
              <a:rPr sz="2000" spc="-10" dirty="0">
                <a:solidFill>
                  <a:srgbClr val="00707C"/>
                </a:solidFill>
                <a:latin typeface="Arial"/>
                <a:cs typeface="Arial"/>
              </a:rPr>
              <a:t> SOLICITUD</a:t>
            </a:r>
            <a:endParaRPr sz="2000" dirty="0">
              <a:latin typeface="Arial"/>
              <a:cs typeface="Arial"/>
            </a:endParaRPr>
          </a:p>
        </p:txBody>
      </p:sp>
      <p:sp>
        <p:nvSpPr>
          <p:cNvPr id="4" name="object 4"/>
          <p:cNvSpPr txBox="1"/>
          <p:nvPr/>
        </p:nvSpPr>
        <p:spPr>
          <a:xfrm>
            <a:off x="445719" y="3714750"/>
            <a:ext cx="3897681" cy="859210"/>
          </a:xfrm>
          <a:prstGeom prst="rect">
            <a:avLst/>
          </a:prstGeom>
        </p:spPr>
        <p:txBody>
          <a:bodyPr vert="horz" wrap="square" lIns="0" tIns="12700" rIns="0" bIns="0" rtlCol="0">
            <a:spAutoFit/>
          </a:bodyPr>
          <a:lstStyle/>
          <a:p>
            <a:pPr marL="12700" marR="5080" algn="just">
              <a:lnSpc>
                <a:spcPct val="100000"/>
              </a:lnSpc>
              <a:spcBef>
                <a:spcPts val="100"/>
              </a:spcBef>
            </a:pPr>
            <a:r>
              <a:rPr sz="1100" dirty="0">
                <a:latin typeface="Arial MT"/>
                <a:cs typeface="Arial MT"/>
              </a:rPr>
              <a:t>Se</a:t>
            </a:r>
            <a:r>
              <a:rPr sz="1100" spc="150" dirty="0">
                <a:latin typeface="Arial MT"/>
                <a:cs typeface="Arial MT"/>
              </a:rPr>
              <a:t>  </a:t>
            </a:r>
            <a:r>
              <a:rPr sz="1100" dirty="0">
                <a:latin typeface="Arial MT"/>
                <a:cs typeface="Arial MT"/>
              </a:rPr>
              <a:t>evidencia</a:t>
            </a:r>
            <a:r>
              <a:rPr sz="1100" spc="155" dirty="0">
                <a:latin typeface="Arial MT"/>
                <a:cs typeface="Arial MT"/>
              </a:rPr>
              <a:t>  </a:t>
            </a:r>
            <a:r>
              <a:rPr sz="1100" dirty="0">
                <a:latin typeface="Arial MT"/>
                <a:cs typeface="Arial MT"/>
              </a:rPr>
              <a:t>que</a:t>
            </a:r>
            <a:r>
              <a:rPr sz="1100" spc="155" dirty="0">
                <a:latin typeface="Arial MT"/>
                <a:cs typeface="Arial MT"/>
              </a:rPr>
              <a:t>  </a:t>
            </a:r>
            <a:r>
              <a:rPr sz="1100" dirty="0" smtClean="0">
                <a:latin typeface="Arial MT"/>
                <a:cs typeface="Arial MT"/>
              </a:rPr>
              <a:t>el</a:t>
            </a:r>
            <a:r>
              <a:rPr lang="es-CO" sz="1100" spc="155" dirty="0">
                <a:latin typeface="Arial MT"/>
                <a:cs typeface="Arial MT"/>
              </a:rPr>
              <a:t> </a:t>
            </a:r>
            <a:r>
              <a:rPr lang="es-CO" sz="1100" spc="155" dirty="0" smtClean="0">
                <a:latin typeface="Arial MT"/>
                <a:cs typeface="Arial MT"/>
              </a:rPr>
              <a:t>78</a:t>
            </a:r>
            <a:r>
              <a:rPr sz="1100" dirty="0" smtClean="0">
                <a:latin typeface="Arial MT"/>
                <a:cs typeface="Arial MT"/>
              </a:rPr>
              <a:t>%</a:t>
            </a:r>
            <a:r>
              <a:rPr sz="1100" spc="150" dirty="0" smtClean="0">
                <a:latin typeface="Arial MT"/>
                <a:cs typeface="Arial MT"/>
              </a:rPr>
              <a:t>  </a:t>
            </a:r>
            <a:r>
              <a:rPr sz="1100" dirty="0">
                <a:latin typeface="Arial MT"/>
                <a:cs typeface="Arial MT"/>
              </a:rPr>
              <a:t>de</a:t>
            </a:r>
            <a:r>
              <a:rPr sz="1100" spc="155" dirty="0">
                <a:latin typeface="Arial MT"/>
                <a:cs typeface="Arial MT"/>
              </a:rPr>
              <a:t>  </a:t>
            </a:r>
            <a:r>
              <a:rPr sz="1100" dirty="0">
                <a:latin typeface="Arial MT"/>
                <a:cs typeface="Arial MT"/>
              </a:rPr>
              <a:t>los</a:t>
            </a:r>
            <a:r>
              <a:rPr sz="1100" spc="150" dirty="0">
                <a:latin typeface="Arial MT"/>
                <a:cs typeface="Arial MT"/>
              </a:rPr>
              <a:t>  </a:t>
            </a:r>
            <a:r>
              <a:rPr sz="1100" dirty="0">
                <a:latin typeface="Arial MT"/>
                <a:cs typeface="Arial MT"/>
              </a:rPr>
              <a:t>usuarios</a:t>
            </a:r>
            <a:r>
              <a:rPr sz="1100" spc="155" dirty="0">
                <a:latin typeface="Arial MT"/>
                <a:cs typeface="Arial MT"/>
              </a:rPr>
              <a:t>  </a:t>
            </a:r>
            <a:r>
              <a:rPr sz="1100" dirty="0">
                <a:latin typeface="Arial MT"/>
                <a:cs typeface="Arial MT"/>
              </a:rPr>
              <a:t>de</a:t>
            </a:r>
            <a:r>
              <a:rPr sz="1100" spc="155" dirty="0">
                <a:latin typeface="Arial MT"/>
                <a:cs typeface="Arial MT"/>
              </a:rPr>
              <a:t>  </a:t>
            </a:r>
            <a:r>
              <a:rPr sz="1100" spc="-25" dirty="0">
                <a:latin typeface="Arial MT"/>
                <a:cs typeface="Arial MT"/>
              </a:rPr>
              <a:t>la </a:t>
            </a:r>
            <a:r>
              <a:rPr sz="1100" dirty="0">
                <a:latin typeface="Arial MT"/>
                <a:cs typeface="Arial MT"/>
              </a:rPr>
              <a:t>Corporación</a:t>
            </a:r>
            <a:r>
              <a:rPr sz="1100" spc="215" dirty="0">
                <a:latin typeface="Arial MT"/>
                <a:cs typeface="Arial MT"/>
              </a:rPr>
              <a:t> </a:t>
            </a:r>
            <a:r>
              <a:rPr sz="1100" dirty="0">
                <a:latin typeface="Arial MT"/>
                <a:cs typeface="Arial MT"/>
              </a:rPr>
              <a:t>realizaron</a:t>
            </a:r>
            <a:r>
              <a:rPr sz="1100" spc="225" dirty="0">
                <a:latin typeface="Arial MT"/>
                <a:cs typeface="Arial MT"/>
              </a:rPr>
              <a:t> </a:t>
            </a:r>
            <a:r>
              <a:rPr sz="1100" dirty="0">
                <a:latin typeface="Arial MT"/>
                <a:cs typeface="Arial MT"/>
              </a:rPr>
              <a:t>las</a:t>
            </a:r>
            <a:r>
              <a:rPr sz="1100" spc="215" dirty="0">
                <a:latin typeface="Arial MT"/>
                <a:cs typeface="Arial MT"/>
              </a:rPr>
              <a:t> </a:t>
            </a:r>
            <a:r>
              <a:rPr sz="1100" dirty="0">
                <a:latin typeface="Arial MT"/>
                <a:cs typeface="Arial MT"/>
              </a:rPr>
              <a:t>PQRSD</a:t>
            </a:r>
            <a:r>
              <a:rPr sz="1100" spc="229" dirty="0">
                <a:latin typeface="Arial MT"/>
                <a:cs typeface="Arial MT"/>
              </a:rPr>
              <a:t> </a:t>
            </a:r>
            <a:r>
              <a:rPr lang="es-ES" sz="1100" dirty="0" smtClean="0">
                <a:latin typeface="Arial MT"/>
                <a:cs typeface="Arial MT"/>
              </a:rPr>
              <a:t>a </a:t>
            </a:r>
            <a:r>
              <a:rPr lang="es-US" sz="1100" dirty="0" smtClean="0">
                <a:latin typeface="Arial MT"/>
                <a:cs typeface="Arial MT"/>
              </a:rPr>
              <a:t>través</a:t>
            </a:r>
            <a:r>
              <a:rPr sz="1100" spc="220" dirty="0" smtClean="0">
                <a:latin typeface="Arial MT"/>
                <a:cs typeface="Arial MT"/>
              </a:rPr>
              <a:t> </a:t>
            </a:r>
            <a:r>
              <a:rPr sz="1100" dirty="0">
                <a:latin typeface="Arial MT"/>
                <a:cs typeface="Arial MT"/>
              </a:rPr>
              <a:t>del</a:t>
            </a:r>
            <a:r>
              <a:rPr sz="1100" spc="220" dirty="0">
                <a:latin typeface="Arial MT"/>
                <a:cs typeface="Arial MT"/>
              </a:rPr>
              <a:t> </a:t>
            </a:r>
            <a:r>
              <a:rPr sz="1100" spc="-10" dirty="0">
                <a:latin typeface="Arial MT"/>
                <a:cs typeface="Arial MT"/>
              </a:rPr>
              <a:t>correo </a:t>
            </a:r>
            <a:r>
              <a:rPr sz="1100" dirty="0">
                <a:latin typeface="Arial MT"/>
                <a:cs typeface="Arial MT"/>
              </a:rPr>
              <a:t>electrónico</a:t>
            </a:r>
            <a:r>
              <a:rPr sz="1100" spc="200" dirty="0">
                <a:latin typeface="Arial MT"/>
                <a:cs typeface="Arial MT"/>
              </a:rPr>
              <a:t>  </a:t>
            </a:r>
            <a:r>
              <a:rPr sz="1100" dirty="0">
                <a:latin typeface="Arial MT"/>
                <a:cs typeface="Arial MT"/>
              </a:rPr>
              <a:t>(</a:t>
            </a:r>
            <a:r>
              <a:rPr sz="1100" dirty="0">
                <a:latin typeface="Arial MT"/>
                <a:cs typeface="Arial MT"/>
                <a:hlinkClick r:id="rId2"/>
              </a:rPr>
              <a:t>info@cdmb.gov.co</a:t>
            </a:r>
            <a:r>
              <a:rPr sz="1100" dirty="0" smtClean="0">
                <a:latin typeface="Arial MT"/>
                <a:cs typeface="Arial MT"/>
              </a:rPr>
              <a:t>),</a:t>
            </a:r>
            <a:r>
              <a:rPr lang="es-ES" sz="1100" dirty="0" smtClean="0">
                <a:latin typeface="Arial MT"/>
                <a:cs typeface="Arial MT"/>
              </a:rPr>
              <a:t> el </a:t>
            </a:r>
            <a:r>
              <a:rPr lang="es-ES" sz="1100" dirty="0" smtClean="0">
                <a:latin typeface="Arial MT"/>
                <a:cs typeface="Arial MT"/>
              </a:rPr>
              <a:t>18% </a:t>
            </a:r>
            <a:r>
              <a:rPr lang="es-ES" sz="1100" dirty="0" smtClean="0">
                <a:latin typeface="Arial MT"/>
                <a:cs typeface="Arial MT"/>
              </a:rPr>
              <a:t>de los usuarios realizaron las PQRSD de forma Personal</a:t>
            </a:r>
            <a:r>
              <a:rPr sz="1100" spc="210" dirty="0" smtClean="0">
                <a:latin typeface="Arial MT"/>
                <a:cs typeface="Arial MT"/>
              </a:rPr>
              <a:t>  </a:t>
            </a:r>
            <a:r>
              <a:rPr sz="1100" dirty="0">
                <a:latin typeface="Arial MT"/>
                <a:cs typeface="Arial MT"/>
              </a:rPr>
              <a:t>el</a:t>
            </a:r>
            <a:r>
              <a:rPr sz="1100" spc="204" dirty="0">
                <a:latin typeface="Arial MT"/>
                <a:cs typeface="Arial MT"/>
              </a:rPr>
              <a:t>  </a:t>
            </a:r>
            <a:r>
              <a:rPr lang="es-CO" sz="1100" spc="204" dirty="0" smtClean="0">
                <a:latin typeface="Arial MT"/>
                <a:cs typeface="Arial MT"/>
              </a:rPr>
              <a:t>4</a:t>
            </a:r>
            <a:r>
              <a:rPr sz="1100" dirty="0" smtClean="0">
                <a:latin typeface="Arial MT"/>
                <a:cs typeface="Arial MT"/>
              </a:rPr>
              <a:t>%</a:t>
            </a:r>
            <a:r>
              <a:rPr sz="1100" spc="200" dirty="0" smtClean="0">
                <a:latin typeface="Arial MT"/>
                <a:cs typeface="Arial MT"/>
              </a:rPr>
              <a:t>  </a:t>
            </a:r>
            <a:r>
              <a:rPr sz="1100" dirty="0">
                <a:latin typeface="Arial MT"/>
                <a:cs typeface="Arial MT"/>
              </a:rPr>
              <a:t>realizó</a:t>
            </a:r>
            <a:r>
              <a:rPr sz="1100" spc="210" dirty="0">
                <a:latin typeface="Arial MT"/>
                <a:cs typeface="Arial MT"/>
              </a:rPr>
              <a:t>  </a:t>
            </a:r>
            <a:r>
              <a:rPr sz="1100" spc="-25" dirty="0">
                <a:latin typeface="Arial MT"/>
                <a:cs typeface="Arial MT"/>
              </a:rPr>
              <a:t>sus </a:t>
            </a:r>
            <a:r>
              <a:rPr sz="1100" dirty="0">
                <a:latin typeface="Arial MT"/>
                <a:cs typeface="Arial MT"/>
              </a:rPr>
              <a:t>solicitudes</a:t>
            </a:r>
            <a:r>
              <a:rPr sz="1100" spc="-15" dirty="0">
                <a:latin typeface="Arial MT"/>
                <a:cs typeface="Arial MT"/>
              </a:rPr>
              <a:t> </a:t>
            </a:r>
            <a:r>
              <a:rPr sz="1100" dirty="0">
                <a:latin typeface="Arial MT"/>
                <a:cs typeface="Arial MT"/>
              </a:rPr>
              <a:t>a</a:t>
            </a:r>
            <a:r>
              <a:rPr sz="1100" spc="-25" dirty="0">
                <a:latin typeface="Arial MT"/>
                <a:cs typeface="Arial MT"/>
              </a:rPr>
              <a:t> </a:t>
            </a:r>
            <a:r>
              <a:rPr sz="1100" dirty="0">
                <a:latin typeface="Arial MT"/>
                <a:cs typeface="Arial MT"/>
              </a:rPr>
              <a:t>través</a:t>
            </a:r>
            <a:r>
              <a:rPr sz="1100" spc="-40" dirty="0">
                <a:latin typeface="Arial MT"/>
                <a:cs typeface="Arial MT"/>
              </a:rPr>
              <a:t> </a:t>
            </a:r>
            <a:r>
              <a:rPr sz="1100" dirty="0">
                <a:latin typeface="Arial MT"/>
                <a:cs typeface="Arial MT"/>
              </a:rPr>
              <a:t>de</a:t>
            </a:r>
            <a:r>
              <a:rPr sz="1100" spc="-25" dirty="0">
                <a:latin typeface="Arial MT"/>
                <a:cs typeface="Arial MT"/>
              </a:rPr>
              <a:t> </a:t>
            </a:r>
            <a:r>
              <a:rPr sz="1100" dirty="0">
                <a:latin typeface="Arial MT"/>
                <a:cs typeface="Arial MT"/>
              </a:rPr>
              <a:t>Carta,</a:t>
            </a:r>
            <a:r>
              <a:rPr sz="1100" spc="-45" dirty="0">
                <a:latin typeface="Arial MT"/>
                <a:cs typeface="Arial MT"/>
              </a:rPr>
              <a:t> </a:t>
            </a:r>
            <a:r>
              <a:rPr sz="1100" dirty="0">
                <a:latin typeface="Arial MT"/>
                <a:cs typeface="Arial MT"/>
              </a:rPr>
              <a:t>Internet,</a:t>
            </a:r>
            <a:r>
              <a:rPr sz="1100" spc="-60" dirty="0">
                <a:latin typeface="Arial MT"/>
                <a:cs typeface="Arial MT"/>
              </a:rPr>
              <a:t> </a:t>
            </a:r>
            <a:r>
              <a:rPr sz="1100" dirty="0">
                <a:latin typeface="Arial MT"/>
                <a:cs typeface="Arial MT"/>
              </a:rPr>
              <a:t>Telefónico</a:t>
            </a:r>
            <a:r>
              <a:rPr sz="1100" spc="-35" dirty="0">
                <a:latin typeface="Arial MT"/>
                <a:cs typeface="Arial MT"/>
              </a:rPr>
              <a:t> </a:t>
            </a:r>
            <a:r>
              <a:rPr sz="1100" dirty="0">
                <a:latin typeface="Arial MT"/>
                <a:cs typeface="Arial MT"/>
              </a:rPr>
              <a:t>y</a:t>
            </a:r>
            <a:r>
              <a:rPr sz="1100" spc="-35" dirty="0">
                <a:latin typeface="Arial MT"/>
                <a:cs typeface="Arial MT"/>
              </a:rPr>
              <a:t> </a:t>
            </a:r>
            <a:r>
              <a:rPr sz="1100" spc="-10" dirty="0">
                <a:latin typeface="Arial MT"/>
                <a:cs typeface="Arial MT"/>
              </a:rPr>
              <a:t>Chat.</a:t>
            </a:r>
            <a:endParaRPr sz="1100" dirty="0">
              <a:latin typeface="Arial MT"/>
              <a:cs typeface="Arial MT"/>
            </a:endParaRPr>
          </a:p>
        </p:txBody>
      </p:sp>
      <p:graphicFrame>
        <p:nvGraphicFramePr>
          <p:cNvPr id="5" name="Tabla 4"/>
          <p:cNvGraphicFramePr>
            <a:graphicFrameLocks noGrp="1"/>
          </p:cNvGraphicFramePr>
          <p:nvPr>
            <p:extLst>
              <p:ext uri="{D42A27DB-BD31-4B8C-83A1-F6EECF244321}">
                <p14:modId xmlns:p14="http://schemas.microsoft.com/office/powerpoint/2010/main" val="3437174498"/>
              </p:ext>
            </p:extLst>
          </p:nvPr>
        </p:nvGraphicFramePr>
        <p:xfrm>
          <a:off x="5138468" y="1007608"/>
          <a:ext cx="3200400" cy="3136747"/>
        </p:xfrm>
        <a:graphic>
          <a:graphicData uri="http://schemas.openxmlformats.org/drawingml/2006/table">
            <a:tbl>
              <a:tblPr>
                <a:tableStyleId>{8799B23B-EC83-4686-B30A-512413B5E67A}</a:tableStyleId>
              </a:tblPr>
              <a:tblGrid>
                <a:gridCol w="2168576">
                  <a:extLst>
                    <a:ext uri="{9D8B030D-6E8A-4147-A177-3AD203B41FA5}">
                      <a16:colId xmlns="" xmlns:a16="http://schemas.microsoft.com/office/drawing/2014/main" val="313969455"/>
                    </a:ext>
                  </a:extLst>
                </a:gridCol>
                <a:gridCol w="1031824">
                  <a:extLst>
                    <a:ext uri="{9D8B030D-6E8A-4147-A177-3AD203B41FA5}">
                      <a16:colId xmlns="" xmlns:a16="http://schemas.microsoft.com/office/drawing/2014/main" val="1023449543"/>
                    </a:ext>
                  </a:extLst>
                </a:gridCol>
              </a:tblGrid>
              <a:tr h="468173">
                <a:tc>
                  <a:txBody>
                    <a:bodyPr/>
                    <a:lstStyle/>
                    <a:p>
                      <a:pPr algn="ctr" fontAlgn="ctr"/>
                      <a:r>
                        <a:rPr lang="es-CO" sz="1200" b="1" u="none" strike="noStrike" dirty="0">
                          <a:solidFill>
                            <a:schemeClr val="bg1"/>
                          </a:solidFill>
                          <a:effectLst/>
                        </a:rPr>
                        <a:t>Estadística por tipo de solicitud</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tc>
                  <a:txBody>
                    <a:bodyPr/>
                    <a:lstStyle/>
                    <a:p>
                      <a:pPr algn="ctr" fontAlgn="ctr"/>
                      <a:r>
                        <a:rPr lang="es-CO" sz="1200" b="1" u="none" strike="noStrike" dirty="0">
                          <a:solidFill>
                            <a:schemeClr val="bg1"/>
                          </a:solidFill>
                          <a:effectLst/>
                        </a:rPr>
                        <a:t>  Cantidad</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extLst>
                  <a:ext uri="{0D108BD9-81ED-4DB2-BD59-A6C34878D82A}">
                    <a16:rowId xmlns="" xmlns:a16="http://schemas.microsoft.com/office/drawing/2014/main" val="3170852075"/>
                  </a:ext>
                </a:extLst>
              </a:tr>
              <a:tr h="222381">
                <a:tc>
                  <a:txBody>
                    <a:bodyPr/>
                    <a:lstStyle/>
                    <a:p>
                      <a:pPr algn="ctr" fontAlgn="b"/>
                      <a:r>
                        <a:rPr lang="es-CO" sz="1200" u="none" strike="noStrike" dirty="0">
                          <a:effectLst/>
                        </a:rPr>
                        <a:t>Carta</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dirty="0">
                          <a:solidFill>
                            <a:srgbClr val="000000"/>
                          </a:solidFill>
                          <a:effectLst/>
                          <a:latin typeface="Arial" panose="020B0604020202020204" pitchFamily="34" charset="0"/>
                        </a:rPr>
                        <a:t>4</a:t>
                      </a:r>
                    </a:p>
                  </a:txBody>
                  <a:tcPr marL="9525" marR="9525" marT="9525" marB="0" anchor="b"/>
                </a:tc>
                <a:extLst>
                  <a:ext uri="{0D108BD9-81ED-4DB2-BD59-A6C34878D82A}">
                    <a16:rowId xmlns="" xmlns:a16="http://schemas.microsoft.com/office/drawing/2014/main" val="4159169377"/>
                  </a:ext>
                </a:extLst>
              </a:tr>
              <a:tr h="222381">
                <a:tc>
                  <a:txBody>
                    <a:bodyPr/>
                    <a:lstStyle/>
                    <a:p>
                      <a:pPr algn="ctr" fontAlgn="b"/>
                      <a:r>
                        <a:rPr lang="es-CO" sz="1200" u="none" strike="noStrike" dirty="0">
                          <a:effectLst/>
                        </a:rPr>
                        <a:t>Chat</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0</a:t>
                      </a:r>
                    </a:p>
                  </a:txBody>
                  <a:tcPr marL="9525" marR="9525" marT="9525" marB="0" anchor="b"/>
                </a:tc>
                <a:extLst>
                  <a:ext uri="{0D108BD9-81ED-4DB2-BD59-A6C34878D82A}">
                    <a16:rowId xmlns="" xmlns:a16="http://schemas.microsoft.com/office/drawing/2014/main" val="484359014"/>
                  </a:ext>
                </a:extLst>
              </a:tr>
              <a:tr h="222381">
                <a:tc>
                  <a:txBody>
                    <a:bodyPr/>
                    <a:lstStyle/>
                    <a:p>
                      <a:pPr algn="ctr" fontAlgn="b"/>
                      <a:r>
                        <a:rPr lang="es-CO" sz="1200" u="none" strike="noStrike" dirty="0">
                          <a:effectLst/>
                        </a:rPr>
                        <a:t>E- mail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6084</a:t>
                      </a:r>
                    </a:p>
                  </a:txBody>
                  <a:tcPr marL="9525" marR="9525" marT="9525" marB="0" anchor="b"/>
                </a:tc>
                <a:extLst>
                  <a:ext uri="{0D108BD9-81ED-4DB2-BD59-A6C34878D82A}">
                    <a16:rowId xmlns="" xmlns:a16="http://schemas.microsoft.com/office/drawing/2014/main" val="282408574"/>
                  </a:ext>
                </a:extLst>
              </a:tr>
              <a:tr h="222381">
                <a:tc>
                  <a:txBody>
                    <a:bodyPr/>
                    <a:lstStyle/>
                    <a:p>
                      <a:pPr algn="ctr" fontAlgn="b"/>
                      <a:r>
                        <a:rPr lang="es-CO" sz="1200" u="none" strike="noStrike" dirty="0">
                          <a:effectLst/>
                        </a:rPr>
                        <a:t>Fax</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0</a:t>
                      </a:r>
                    </a:p>
                  </a:txBody>
                  <a:tcPr marL="9525" marR="9525" marT="9525" marB="0" anchor="b"/>
                </a:tc>
                <a:extLst>
                  <a:ext uri="{0D108BD9-81ED-4DB2-BD59-A6C34878D82A}">
                    <a16:rowId xmlns="" xmlns:a16="http://schemas.microsoft.com/office/drawing/2014/main" val="3839787450"/>
                  </a:ext>
                </a:extLst>
              </a:tr>
              <a:tr h="444764">
                <a:tc>
                  <a:txBody>
                    <a:bodyPr/>
                    <a:lstStyle/>
                    <a:p>
                      <a:pPr algn="ctr" fontAlgn="b"/>
                      <a:r>
                        <a:rPr lang="es-CO" sz="1200" u="none" strike="noStrike" dirty="0">
                          <a:effectLst/>
                        </a:rPr>
                        <a:t>Personal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1427</a:t>
                      </a:r>
                    </a:p>
                  </a:txBody>
                  <a:tcPr marL="9525" marR="9525" marT="9525" marB="0" anchor="b"/>
                </a:tc>
                <a:extLst>
                  <a:ext uri="{0D108BD9-81ED-4DB2-BD59-A6C34878D82A}">
                    <a16:rowId xmlns="" xmlns:a16="http://schemas.microsoft.com/office/drawing/2014/main" val="3335405721"/>
                  </a:ext>
                </a:extLst>
              </a:tr>
              <a:tr h="222381">
                <a:tc>
                  <a:txBody>
                    <a:bodyPr/>
                    <a:lstStyle/>
                    <a:p>
                      <a:pPr algn="ctr" fontAlgn="b"/>
                      <a:r>
                        <a:rPr lang="es-CO" sz="1200" u="none" strike="noStrike" dirty="0">
                          <a:effectLst/>
                        </a:rPr>
                        <a:t>PQRSD</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288</a:t>
                      </a:r>
                    </a:p>
                  </a:txBody>
                  <a:tcPr marL="9525" marR="9525" marT="9525" marB="0" anchor="b"/>
                </a:tc>
                <a:extLst>
                  <a:ext uri="{0D108BD9-81ED-4DB2-BD59-A6C34878D82A}">
                    <a16:rowId xmlns="" xmlns:a16="http://schemas.microsoft.com/office/drawing/2014/main" val="2402663507"/>
                  </a:ext>
                </a:extLst>
              </a:tr>
              <a:tr h="222381">
                <a:tc>
                  <a:txBody>
                    <a:bodyPr/>
                    <a:lstStyle/>
                    <a:p>
                      <a:pPr algn="ctr" fontAlgn="b"/>
                      <a:r>
                        <a:rPr lang="es-CO" sz="1200" u="none" strike="noStrike" dirty="0">
                          <a:effectLst/>
                        </a:rPr>
                        <a:t>Redes Sociales</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0</a:t>
                      </a:r>
                    </a:p>
                  </a:txBody>
                  <a:tcPr marL="9525" marR="9525" marT="9525" marB="0" anchor="b"/>
                </a:tc>
                <a:extLst>
                  <a:ext uri="{0D108BD9-81ED-4DB2-BD59-A6C34878D82A}">
                    <a16:rowId xmlns="" xmlns:a16="http://schemas.microsoft.com/office/drawing/2014/main" val="2840704614"/>
                  </a:ext>
                </a:extLst>
              </a:tr>
              <a:tr h="222381">
                <a:tc>
                  <a:txBody>
                    <a:bodyPr/>
                    <a:lstStyle/>
                    <a:p>
                      <a:pPr algn="ctr" fontAlgn="b"/>
                      <a:r>
                        <a:rPr lang="es-CO" sz="1200" u="none" strike="noStrike" dirty="0" smtClean="0">
                          <a:effectLst/>
                        </a:rPr>
                        <a:t>Telefónico</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7</a:t>
                      </a:r>
                    </a:p>
                  </a:txBody>
                  <a:tcPr marL="9525" marR="9525" marT="9525" marB="0" anchor="b"/>
                </a:tc>
                <a:extLst>
                  <a:ext uri="{0D108BD9-81ED-4DB2-BD59-A6C34878D82A}">
                    <a16:rowId xmlns="" xmlns:a16="http://schemas.microsoft.com/office/drawing/2014/main" val="1814818965"/>
                  </a:ext>
                </a:extLst>
              </a:tr>
              <a:tr h="222381">
                <a:tc>
                  <a:txBody>
                    <a:bodyPr/>
                    <a:lstStyle/>
                    <a:p>
                      <a:pPr algn="ctr" fontAlgn="b"/>
                      <a:r>
                        <a:rPr lang="es-CO" sz="1200" u="none" strike="noStrike" dirty="0">
                          <a:effectLst/>
                        </a:rPr>
                        <a:t>Celular GEA</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0</a:t>
                      </a:r>
                    </a:p>
                  </a:txBody>
                  <a:tcPr marL="9525" marR="9525" marT="9525" marB="0" anchor="b"/>
                </a:tc>
                <a:extLst>
                  <a:ext uri="{0D108BD9-81ED-4DB2-BD59-A6C34878D82A}">
                    <a16:rowId xmlns="" xmlns:a16="http://schemas.microsoft.com/office/drawing/2014/main" val="1752884656"/>
                  </a:ext>
                </a:extLst>
              </a:tr>
              <a:tr h="222381">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Ventanilla Vital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a:solidFill>
                            <a:srgbClr val="000000"/>
                          </a:solidFill>
                          <a:effectLst/>
                          <a:latin typeface="Arial" panose="020B0604020202020204" pitchFamily="34" charset="0"/>
                        </a:rPr>
                        <a:t>5</a:t>
                      </a:r>
                    </a:p>
                  </a:txBody>
                  <a:tcPr marL="9525" marR="9525" marT="9525" marB="0" anchor="b"/>
                </a:tc>
                <a:extLst>
                  <a:ext uri="{0D108BD9-81ED-4DB2-BD59-A6C34878D82A}">
                    <a16:rowId xmlns="" xmlns:a16="http://schemas.microsoft.com/office/drawing/2014/main" val="2486191180"/>
                  </a:ext>
                </a:extLst>
              </a:tr>
              <a:tr h="222381">
                <a:tc>
                  <a:txBody>
                    <a:bodyPr/>
                    <a:lstStyle/>
                    <a:p>
                      <a:pPr algn="ctr" fontAlgn="b"/>
                      <a:r>
                        <a:rPr lang="es-CO" sz="1200" b="1" u="none" strike="noStrike" dirty="0">
                          <a:solidFill>
                            <a:schemeClr val="bg1"/>
                          </a:solidFill>
                          <a:effectLst/>
                        </a:rPr>
                        <a:t>Total general</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b">
                    <a:solidFill>
                      <a:srgbClr val="008000"/>
                    </a:solidFill>
                  </a:tcPr>
                </a:tc>
                <a:tc>
                  <a:txBody>
                    <a:bodyPr/>
                    <a:lstStyle/>
                    <a:p>
                      <a:pPr algn="ctr" fontAlgn="b"/>
                      <a:r>
                        <a:rPr lang="es-CO" sz="1200" b="1" i="0" u="none" strike="noStrike" dirty="0">
                          <a:solidFill>
                            <a:srgbClr val="FFFFFF"/>
                          </a:solidFill>
                          <a:effectLst/>
                          <a:latin typeface="Arial" panose="020B0604020202020204" pitchFamily="34" charset="0"/>
                        </a:rPr>
                        <a:t>7815</a:t>
                      </a:r>
                    </a:p>
                  </a:txBody>
                  <a:tcPr marL="9525" marR="9525" marT="9525" marB="0" anchor="b">
                    <a:solidFill>
                      <a:srgbClr val="008000"/>
                    </a:solidFill>
                  </a:tcPr>
                </a:tc>
                <a:extLst>
                  <a:ext uri="{0D108BD9-81ED-4DB2-BD59-A6C34878D82A}">
                    <a16:rowId xmlns="" xmlns:a16="http://schemas.microsoft.com/office/drawing/2014/main" val="2694564934"/>
                  </a:ext>
                </a:extLst>
              </a:tr>
            </a:tbl>
          </a:graphicData>
        </a:graphic>
      </p:graphicFrame>
      <p:graphicFrame>
        <p:nvGraphicFramePr>
          <p:cNvPr id="10" name="Gráfico 9"/>
          <p:cNvGraphicFramePr>
            <a:graphicFrameLocks/>
          </p:cNvGraphicFramePr>
          <p:nvPr>
            <p:extLst>
              <p:ext uri="{D42A27DB-BD31-4B8C-83A1-F6EECF244321}">
                <p14:modId xmlns:p14="http://schemas.microsoft.com/office/powerpoint/2010/main" val="2452834734"/>
              </p:ext>
            </p:extLst>
          </p:nvPr>
        </p:nvGraphicFramePr>
        <p:xfrm>
          <a:off x="304800" y="967639"/>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33210" y="81229"/>
            <a:ext cx="5477390" cy="939800"/>
          </a:xfrm>
          <a:prstGeom prst="rect">
            <a:avLst/>
          </a:prstGeom>
        </p:spPr>
        <p:txBody>
          <a:bodyPr vert="horz" wrap="square" lIns="0" tIns="13970" rIns="0" bIns="0" rtlCol="0">
            <a:spAutoFit/>
          </a:bodyPr>
          <a:lstStyle/>
          <a:p>
            <a:pPr marL="12700" marR="5080" algn="ctr">
              <a:lnSpc>
                <a:spcPct val="99800"/>
              </a:lnSpc>
              <a:spcBef>
                <a:spcPts val="110"/>
              </a:spcBef>
            </a:pPr>
            <a:r>
              <a:rPr sz="2000" spc="-175" dirty="0"/>
              <a:t>ESTADÍSTICA</a:t>
            </a:r>
            <a:r>
              <a:rPr sz="2000" spc="-45" dirty="0"/>
              <a:t> </a:t>
            </a:r>
            <a:r>
              <a:rPr sz="2000" spc="-125" dirty="0"/>
              <a:t>POR</a:t>
            </a:r>
            <a:r>
              <a:rPr sz="2000" spc="-10" dirty="0"/>
              <a:t> </a:t>
            </a:r>
            <a:r>
              <a:rPr sz="2000" spc="-120" dirty="0"/>
              <a:t>DEPENDENCIAS </a:t>
            </a:r>
            <a:r>
              <a:rPr sz="2000" spc="-195" dirty="0"/>
              <a:t>SOLICITUDES</a:t>
            </a:r>
            <a:r>
              <a:rPr sz="2000" spc="-50" dirty="0"/>
              <a:t> </a:t>
            </a:r>
            <a:r>
              <a:rPr sz="2000" spc="-60" dirty="0"/>
              <a:t>REGISTRADAS </a:t>
            </a:r>
            <a:r>
              <a:rPr lang="es-ES" sz="2000" spc="-240" dirty="0" smtClean="0"/>
              <a:t>SEGUNDO</a:t>
            </a:r>
            <a:r>
              <a:rPr sz="2000" spc="10" dirty="0" smtClean="0"/>
              <a:t> </a:t>
            </a:r>
            <a:r>
              <a:rPr lang="es-CO" sz="2000" spc="10" dirty="0" smtClean="0"/>
              <a:t>TRIM</a:t>
            </a:r>
            <a:r>
              <a:rPr lang="es-ES" sz="2000" spc="10" dirty="0" smtClean="0"/>
              <a:t>E</a:t>
            </a:r>
            <a:r>
              <a:rPr sz="2000" spc="-270" dirty="0" smtClean="0"/>
              <a:t>STRE</a:t>
            </a:r>
            <a:r>
              <a:rPr sz="2000" spc="-15" dirty="0" smtClean="0"/>
              <a:t> </a:t>
            </a:r>
            <a:r>
              <a:rPr sz="2000" spc="-20" dirty="0" smtClean="0"/>
              <a:t>202</a:t>
            </a:r>
            <a:r>
              <a:rPr lang="es-CO" sz="2000" spc="-20" dirty="0" smtClean="0"/>
              <a:t>5</a:t>
            </a:r>
            <a:endParaRPr sz="2000" dirty="0"/>
          </a:p>
        </p:txBody>
      </p:sp>
      <p:sp>
        <p:nvSpPr>
          <p:cNvPr id="3" name="object 3"/>
          <p:cNvSpPr txBox="1"/>
          <p:nvPr/>
        </p:nvSpPr>
        <p:spPr>
          <a:xfrm>
            <a:off x="3429000" y="4420178"/>
            <a:ext cx="4876800" cy="13593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4" name="object 4"/>
          <p:cNvSpPr txBox="1"/>
          <p:nvPr/>
        </p:nvSpPr>
        <p:spPr>
          <a:xfrm>
            <a:off x="440537" y="1691132"/>
            <a:ext cx="1881505" cy="1733550"/>
          </a:xfrm>
          <a:prstGeom prst="rect">
            <a:avLst/>
          </a:prstGeom>
        </p:spPr>
        <p:txBody>
          <a:bodyPr vert="horz" wrap="square" lIns="0" tIns="13335" rIns="0" bIns="0" rtlCol="0">
            <a:spAutoFit/>
          </a:bodyPr>
          <a:lstStyle/>
          <a:p>
            <a:pPr marL="12700" marR="5080" algn="ctr">
              <a:lnSpc>
                <a:spcPct val="100000"/>
              </a:lnSpc>
              <a:spcBef>
                <a:spcPts val="105"/>
              </a:spcBef>
            </a:pPr>
            <a:r>
              <a:rPr sz="1400" dirty="0">
                <a:latin typeface="Arial MT"/>
                <a:cs typeface="Arial MT"/>
              </a:rPr>
              <a:t>Se</a:t>
            </a:r>
            <a:r>
              <a:rPr sz="1400" spc="-35" dirty="0">
                <a:latin typeface="Arial MT"/>
                <a:cs typeface="Arial MT"/>
              </a:rPr>
              <a:t> </a:t>
            </a:r>
            <a:r>
              <a:rPr sz="1400" dirty="0">
                <a:latin typeface="Arial MT"/>
                <a:cs typeface="Arial MT"/>
              </a:rPr>
              <a:t>relacionan</a:t>
            </a:r>
            <a:r>
              <a:rPr sz="1400" spc="-55" dirty="0">
                <a:latin typeface="Arial MT"/>
                <a:cs typeface="Arial MT"/>
              </a:rPr>
              <a:t> </a:t>
            </a:r>
            <a:r>
              <a:rPr sz="1400" spc="-25" dirty="0">
                <a:latin typeface="Arial MT"/>
                <a:cs typeface="Arial MT"/>
              </a:rPr>
              <a:t>las </a:t>
            </a:r>
            <a:r>
              <a:rPr sz="1400" dirty="0">
                <a:latin typeface="Arial MT"/>
                <a:cs typeface="Arial MT"/>
              </a:rPr>
              <a:t>estadísticas</a:t>
            </a:r>
            <a:r>
              <a:rPr sz="1400" spc="-85" dirty="0">
                <a:latin typeface="Arial MT"/>
                <a:cs typeface="Arial MT"/>
              </a:rPr>
              <a:t> </a:t>
            </a:r>
            <a:r>
              <a:rPr sz="1400" spc="-25" dirty="0">
                <a:latin typeface="Arial MT"/>
                <a:cs typeface="Arial MT"/>
              </a:rPr>
              <a:t>de </a:t>
            </a:r>
            <a:r>
              <a:rPr sz="1400" dirty="0">
                <a:latin typeface="Arial MT"/>
                <a:cs typeface="Arial MT"/>
              </a:rPr>
              <a:t>solicitudes</a:t>
            </a:r>
            <a:r>
              <a:rPr sz="1400" spc="-75" dirty="0">
                <a:latin typeface="Arial MT"/>
                <a:cs typeface="Arial MT"/>
              </a:rPr>
              <a:t> </a:t>
            </a:r>
            <a:r>
              <a:rPr sz="1400" dirty="0">
                <a:latin typeface="Arial MT"/>
                <a:cs typeface="Arial MT"/>
              </a:rPr>
              <a:t>y/o</a:t>
            </a:r>
            <a:r>
              <a:rPr sz="1400" spc="-15" dirty="0">
                <a:latin typeface="Arial MT"/>
                <a:cs typeface="Arial MT"/>
              </a:rPr>
              <a:t> </a:t>
            </a:r>
            <a:r>
              <a:rPr sz="1400" spc="-10" dirty="0">
                <a:latin typeface="Arial MT"/>
                <a:cs typeface="Arial MT"/>
              </a:rPr>
              <a:t>servicios </a:t>
            </a:r>
            <a:r>
              <a:rPr sz="1400" dirty="0">
                <a:latin typeface="Arial MT"/>
                <a:cs typeface="Arial MT"/>
              </a:rPr>
              <a:t>por</a:t>
            </a:r>
            <a:r>
              <a:rPr sz="1400" spc="-20" dirty="0">
                <a:latin typeface="Arial MT"/>
                <a:cs typeface="Arial MT"/>
              </a:rPr>
              <a:t> </a:t>
            </a:r>
            <a:r>
              <a:rPr sz="1400" spc="-10" dirty="0">
                <a:latin typeface="Arial MT"/>
                <a:cs typeface="Arial MT"/>
              </a:rPr>
              <a:t>dependencia,</a:t>
            </a:r>
            <a:endParaRPr sz="1400" dirty="0">
              <a:latin typeface="Arial MT"/>
              <a:cs typeface="Arial MT"/>
            </a:endParaRPr>
          </a:p>
          <a:p>
            <a:pPr marL="108585" marR="100330" indent="635" algn="ctr">
              <a:lnSpc>
                <a:spcPct val="100000"/>
              </a:lnSpc>
            </a:pPr>
            <a:r>
              <a:rPr sz="1400" dirty="0">
                <a:latin typeface="Arial MT"/>
                <a:cs typeface="Arial MT"/>
              </a:rPr>
              <a:t>en</a:t>
            </a:r>
            <a:r>
              <a:rPr sz="1400" spc="-35" dirty="0">
                <a:latin typeface="Arial MT"/>
                <a:cs typeface="Arial MT"/>
              </a:rPr>
              <a:t> </a:t>
            </a:r>
            <a:r>
              <a:rPr sz="1400" dirty="0">
                <a:latin typeface="Arial MT"/>
                <a:cs typeface="Arial MT"/>
              </a:rPr>
              <a:t>el</a:t>
            </a:r>
            <a:r>
              <a:rPr sz="1400" spc="-15" dirty="0">
                <a:latin typeface="Arial MT"/>
                <a:cs typeface="Arial MT"/>
              </a:rPr>
              <a:t> </a:t>
            </a:r>
            <a:r>
              <a:rPr sz="1400" spc="-10" dirty="0">
                <a:latin typeface="Arial MT"/>
                <a:cs typeface="Arial MT"/>
              </a:rPr>
              <a:t>periodo comprendido</a:t>
            </a:r>
            <a:r>
              <a:rPr sz="1400" spc="-35" dirty="0">
                <a:latin typeface="Arial MT"/>
                <a:cs typeface="Arial MT"/>
              </a:rPr>
              <a:t> </a:t>
            </a:r>
            <a:r>
              <a:rPr sz="1400" dirty="0">
                <a:latin typeface="Arial MT"/>
                <a:cs typeface="Arial MT"/>
              </a:rPr>
              <a:t>entre </a:t>
            </a:r>
            <a:r>
              <a:rPr sz="1400" spc="-35" dirty="0">
                <a:latin typeface="Arial MT"/>
                <a:cs typeface="Arial MT"/>
              </a:rPr>
              <a:t>el </a:t>
            </a:r>
            <a:r>
              <a:rPr sz="1400" b="1" dirty="0" smtClean="0">
                <a:latin typeface="Arial"/>
                <a:cs typeface="Arial"/>
              </a:rPr>
              <a:t>01/0</a:t>
            </a:r>
            <a:r>
              <a:rPr lang="es-CO" sz="1400" b="1" dirty="0" smtClean="0">
                <a:latin typeface="Arial"/>
                <a:cs typeface="Arial"/>
              </a:rPr>
              <a:t>4</a:t>
            </a:r>
            <a:r>
              <a:rPr sz="1400" b="1" dirty="0" smtClean="0">
                <a:latin typeface="Arial"/>
                <a:cs typeface="Arial"/>
              </a:rPr>
              <a:t>/202</a:t>
            </a:r>
            <a:r>
              <a:rPr lang="es-ES" sz="1400" b="1" dirty="0">
                <a:latin typeface="Arial"/>
                <a:cs typeface="Arial"/>
              </a:rPr>
              <a:t>5</a:t>
            </a:r>
            <a:r>
              <a:rPr sz="1400" b="1" spc="-65" dirty="0" smtClean="0">
                <a:latin typeface="Arial"/>
                <a:cs typeface="Arial"/>
              </a:rPr>
              <a:t> </a:t>
            </a:r>
            <a:r>
              <a:rPr sz="1400" b="1" spc="-50" dirty="0">
                <a:latin typeface="Arial"/>
                <a:cs typeface="Arial"/>
              </a:rPr>
              <a:t>–</a:t>
            </a:r>
            <a:endParaRPr sz="1400" dirty="0">
              <a:latin typeface="Arial"/>
              <a:cs typeface="Arial"/>
            </a:endParaRPr>
          </a:p>
          <a:p>
            <a:pPr marL="2540" algn="ctr">
              <a:lnSpc>
                <a:spcPct val="100000"/>
              </a:lnSpc>
            </a:pPr>
            <a:r>
              <a:rPr sz="1400" b="1" spc="-10" dirty="0" smtClean="0">
                <a:latin typeface="Arial"/>
                <a:cs typeface="Arial"/>
              </a:rPr>
              <a:t>3</a:t>
            </a:r>
            <a:r>
              <a:rPr lang="es-CO" sz="1400" b="1" spc="-10" dirty="0" smtClean="0">
                <a:latin typeface="Arial"/>
                <a:cs typeface="Arial"/>
              </a:rPr>
              <a:t>0</a:t>
            </a:r>
            <a:r>
              <a:rPr sz="1400" b="1" spc="-10" dirty="0" smtClean="0">
                <a:latin typeface="Arial"/>
                <a:cs typeface="Arial"/>
              </a:rPr>
              <a:t>/</a:t>
            </a:r>
            <a:r>
              <a:rPr lang="es-ES" sz="1400" b="1" spc="-10" dirty="0" smtClean="0">
                <a:latin typeface="Arial"/>
                <a:cs typeface="Arial"/>
              </a:rPr>
              <a:t>06</a:t>
            </a:r>
            <a:r>
              <a:rPr sz="1400" b="1" spc="-10" dirty="0" smtClean="0">
                <a:latin typeface="Arial"/>
                <a:cs typeface="Arial"/>
              </a:rPr>
              <a:t>/202</a:t>
            </a:r>
            <a:r>
              <a:rPr lang="es-ES" sz="1400" b="1" spc="-10" dirty="0">
                <a:latin typeface="Arial"/>
                <a:cs typeface="Arial"/>
              </a:rPr>
              <a:t>5</a:t>
            </a:r>
            <a:endParaRPr sz="1400" dirty="0">
              <a:latin typeface="Arial"/>
              <a:cs typeface="Arial"/>
            </a:endParaRPr>
          </a:p>
        </p:txBody>
      </p:sp>
      <p:graphicFrame>
        <p:nvGraphicFramePr>
          <p:cNvPr id="6" name="Tabla 5"/>
          <p:cNvGraphicFramePr>
            <a:graphicFrameLocks noGrp="1"/>
          </p:cNvGraphicFramePr>
          <p:nvPr>
            <p:extLst>
              <p:ext uri="{D42A27DB-BD31-4B8C-83A1-F6EECF244321}">
                <p14:modId xmlns:p14="http://schemas.microsoft.com/office/powerpoint/2010/main" val="3528838881"/>
              </p:ext>
            </p:extLst>
          </p:nvPr>
        </p:nvGraphicFramePr>
        <p:xfrm>
          <a:off x="3429000" y="1021029"/>
          <a:ext cx="4876800" cy="3399149"/>
        </p:xfrm>
        <a:graphic>
          <a:graphicData uri="http://schemas.openxmlformats.org/drawingml/2006/table">
            <a:tbl>
              <a:tblPr>
                <a:tableStyleId>{5C22544A-7EE6-4342-B048-85BDC9FD1C3A}</a:tableStyleId>
              </a:tblPr>
              <a:tblGrid>
                <a:gridCol w="3048000"/>
                <a:gridCol w="1828800"/>
              </a:tblGrid>
              <a:tr h="179121">
                <a:tc>
                  <a:txBody>
                    <a:bodyPr/>
                    <a:lstStyle/>
                    <a:p>
                      <a:pPr algn="ctr" fontAlgn="ctr"/>
                      <a:r>
                        <a:rPr lang="es-CO" sz="1000" b="1" u="none" strike="noStrike" dirty="0" smtClean="0">
                          <a:effectLst/>
                        </a:rPr>
                        <a:t>ESTADÍSTICA POR DEPENDENCIA</a:t>
                      </a:r>
                      <a:endParaRPr lang="es-CO" sz="1000" b="1" i="0" u="none" strike="noStrike" dirty="0">
                        <a:solidFill>
                          <a:srgbClr val="FFFFFF"/>
                        </a:solidFill>
                        <a:effectLst/>
                        <a:latin typeface="Calibri" panose="020F050202020403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s-CO" sz="1000" u="none" strike="noStrike" dirty="0">
                          <a:effectLst/>
                        </a:rPr>
                        <a:t> </a:t>
                      </a:r>
                      <a:r>
                        <a:rPr lang="es-CO" sz="1000" b="1" u="none" strike="noStrike" dirty="0" smtClean="0">
                          <a:effectLst/>
                        </a:rPr>
                        <a:t>CANTIDAD</a:t>
                      </a:r>
                      <a:endParaRPr lang="es-CO" sz="1000" b="1" i="0" u="none" strike="noStrike" dirty="0">
                        <a:solidFill>
                          <a:srgbClr val="FFFFFF"/>
                        </a:solidFill>
                        <a:effectLst/>
                        <a:latin typeface="Calibri" panose="020F050202020403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r>
              <a:tr h="147315">
                <a:tc>
                  <a:txBody>
                    <a:bodyPr/>
                    <a:lstStyle/>
                    <a:p>
                      <a:pPr algn="ctr" fontAlgn="b"/>
                      <a:r>
                        <a:rPr lang="es-CO" sz="1000" u="none" strike="noStrike" dirty="0">
                          <a:effectLst/>
                        </a:rPr>
                        <a:t>ADMINISTRATIVO Y FINANCIERO </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533</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7315">
                <a:tc>
                  <a:txBody>
                    <a:bodyPr/>
                    <a:lstStyle/>
                    <a:p>
                      <a:pPr algn="ctr" fontAlgn="b"/>
                      <a:r>
                        <a:rPr lang="es-CO" sz="1000" u="none" strike="noStrike" dirty="0">
                          <a:effectLst/>
                        </a:rPr>
                        <a:t>ASAMBLEA GENERAL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0</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7315">
                <a:tc>
                  <a:txBody>
                    <a:bodyPr/>
                    <a:lstStyle/>
                    <a:p>
                      <a:pPr algn="ctr" fontAlgn="b"/>
                      <a:r>
                        <a:rPr lang="es-CO" sz="1000" u="none" strike="noStrike" dirty="0">
                          <a:effectLst/>
                        </a:rPr>
                        <a:t>CONSEJO DIRECTIVO</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0</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7315">
                <a:tc>
                  <a:txBody>
                    <a:bodyPr/>
                    <a:lstStyle/>
                    <a:p>
                      <a:pPr algn="ctr" fontAlgn="b"/>
                      <a:r>
                        <a:rPr lang="es-CO" sz="1000" u="none" strike="noStrike" dirty="0">
                          <a:effectLst/>
                        </a:rPr>
                        <a:t>DIRECCION GENERAL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56</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2240">
                <a:tc>
                  <a:txBody>
                    <a:bodyPr/>
                    <a:lstStyle/>
                    <a:p>
                      <a:pPr algn="ctr" fontAlgn="b"/>
                      <a:r>
                        <a:rPr lang="es-CO" sz="1000" u="none" strike="noStrike" dirty="0">
                          <a:effectLst/>
                        </a:rPr>
                        <a:t>OFICINA ASESORA DE DIRECCIONAMIENTO ESTRATEGICO INSTITUCIONAL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28</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7315">
                <a:tc>
                  <a:txBody>
                    <a:bodyPr/>
                    <a:lstStyle/>
                    <a:p>
                      <a:pPr algn="ctr" fontAlgn="b"/>
                      <a:r>
                        <a:rPr lang="es-CO" sz="1000" u="none" strike="noStrike" dirty="0">
                          <a:effectLst/>
                        </a:rPr>
                        <a:t>OFICINA CONTROL INTERNO</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1</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7315">
                <a:tc>
                  <a:txBody>
                    <a:bodyPr/>
                    <a:lstStyle/>
                    <a:p>
                      <a:pPr algn="ctr" fontAlgn="b"/>
                      <a:r>
                        <a:rPr lang="es-CO" sz="1000" u="none" strike="noStrike" dirty="0">
                          <a:effectLst/>
                        </a:rPr>
                        <a:t>OFICINA DE CONTRATACION</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51</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6313">
                <a:tc>
                  <a:txBody>
                    <a:bodyPr/>
                    <a:lstStyle/>
                    <a:p>
                      <a:pPr algn="ctr" fontAlgn="b"/>
                      <a:r>
                        <a:rPr lang="es-CO" sz="1000" u="none" strike="noStrike" dirty="0">
                          <a:effectLst/>
                        </a:rPr>
                        <a:t>OFICINA DE CONTROL DISCIPLINARIO INTERNO</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1</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6313">
                <a:tc>
                  <a:txBody>
                    <a:bodyPr/>
                    <a:lstStyle/>
                    <a:p>
                      <a:pPr algn="ctr" fontAlgn="b"/>
                      <a:r>
                        <a:rPr lang="es-CO" sz="1000" u="none" strike="noStrike" dirty="0">
                          <a:effectLst/>
                        </a:rPr>
                        <a:t>OFICINA DE GESTION SOCIAL Y AMBIENTAL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169</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7315">
                <a:tc>
                  <a:txBody>
                    <a:bodyPr/>
                    <a:lstStyle/>
                    <a:p>
                      <a:pPr algn="ctr" fontAlgn="b"/>
                      <a:r>
                        <a:rPr lang="es-CO" sz="1000" u="none" strike="noStrike" dirty="0">
                          <a:effectLst/>
                        </a:rPr>
                        <a:t>REVISORA FISCAL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0</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7315">
                <a:tc>
                  <a:txBody>
                    <a:bodyPr/>
                    <a:lstStyle/>
                    <a:p>
                      <a:pPr algn="ctr" fontAlgn="b"/>
                      <a:r>
                        <a:rPr lang="es-CO" sz="1000" u="none" strike="noStrike" dirty="0">
                          <a:effectLst/>
                        </a:rPr>
                        <a:t>SECRETARIA GENERAL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1718</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6313">
                <a:tc>
                  <a:txBody>
                    <a:bodyPr/>
                    <a:lstStyle/>
                    <a:p>
                      <a:pPr algn="ctr" fontAlgn="b"/>
                      <a:r>
                        <a:rPr lang="es-CO" sz="1000" u="none" strike="noStrike" dirty="0">
                          <a:effectLst/>
                        </a:rPr>
                        <a:t>SUBDIRECCION DE EVALUACION Y CONTROL AMBIENTAL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4748</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2240">
                <a:tc>
                  <a:txBody>
                    <a:bodyPr/>
                    <a:lstStyle/>
                    <a:p>
                      <a:pPr algn="ctr" fontAlgn="b"/>
                      <a:r>
                        <a:rPr lang="es-CO" sz="1000" u="none" strike="noStrike" dirty="0">
                          <a:effectLst/>
                        </a:rPr>
                        <a:t>SUBDIRECCION DE GESTION DEL RIESGO Y SEGURIDAD TERRITORIAL - SURYT</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425</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2240">
                <a:tc>
                  <a:txBody>
                    <a:bodyPr/>
                    <a:lstStyle/>
                    <a:p>
                      <a:pPr algn="ctr" fontAlgn="b"/>
                      <a:r>
                        <a:rPr lang="es-CO" sz="1000" u="none" strike="noStrike" dirty="0">
                          <a:effectLst/>
                        </a:rPr>
                        <a:t>SUBDIRECCION DE GESTION INTEGRAL DE LA OFERTA AMBIENTAL- SUGOA</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443</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2240">
                <a:tc>
                  <a:txBody>
                    <a:bodyPr/>
                    <a:lstStyle/>
                    <a:p>
                      <a:pPr algn="ctr" fontAlgn="b"/>
                      <a:r>
                        <a:rPr lang="es-CO" sz="1000" u="none" strike="noStrike" dirty="0">
                          <a:effectLst/>
                        </a:rPr>
                        <a:t>SUBDIRECCION ORDENAMIENTO Y PLANIFICACION INTEGRAL DEL TERRITORIO - SOPIT</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00" u="none" strike="noStrike" dirty="0">
                          <a:effectLst/>
                        </a:rPr>
                        <a:t>275</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4561">
                <a:tc>
                  <a:txBody>
                    <a:bodyPr/>
                    <a:lstStyle/>
                    <a:p>
                      <a:pPr algn="ctr" fontAlgn="ctr"/>
                      <a:r>
                        <a:rPr lang="es-CO" sz="1050" u="none" strike="noStrike" dirty="0" smtClean="0">
                          <a:effectLst/>
                        </a:rPr>
                        <a:t>TOTAL GENERAL</a:t>
                      </a:r>
                      <a:endParaRPr lang="es-CO" sz="1000" b="1" i="0" u="none" strike="noStrike" dirty="0">
                        <a:solidFill>
                          <a:srgbClr val="FFFFFF"/>
                        </a:solidFill>
                        <a:effectLst/>
                        <a:latin typeface="Calibri" panose="020F050202020403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b"/>
                      <a:r>
                        <a:rPr lang="es-CO" sz="1000" b="1" u="none" strike="noStrike" dirty="0">
                          <a:effectLst/>
                        </a:rPr>
                        <a:t>8448</a:t>
                      </a:r>
                      <a:endParaRPr lang="es-CO" sz="1000" b="1" i="0" u="none" strike="noStrike" dirty="0">
                        <a:solidFill>
                          <a:srgbClr val="FFFFFF"/>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95400" y="4430337"/>
            <a:ext cx="2750060" cy="227626"/>
          </a:xfrm>
          <a:prstGeom prst="rect">
            <a:avLst/>
          </a:prstGeom>
        </p:spPr>
        <p:txBody>
          <a:bodyPr vert="horz" wrap="square" lIns="0" tIns="12065" rIns="0" bIns="0" rtlCol="0">
            <a:spAutoFit/>
          </a:bodyPr>
          <a:lstStyle/>
          <a:p>
            <a:pPr marL="12700" marR="5080">
              <a:lnSpc>
                <a:spcPct val="100000"/>
              </a:lnSpc>
              <a:spcBef>
                <a:spcPts val="95"/>
              </a:spcBef>
            </a:pPr>
            <a:r>
              <a:rPr sz="700" i="1" dirty="0">
                <a:latin typeface="Arial"/>
                <a:cs typeface="Arial"/>
              </a:rPr>
              <a:t>Fuente:</a:t>
            </a:r>
            <a:r>
              <a:rPr sz="700" i="1" spc="15" dirty="0">
                <a:latin typeface="Arial"/>
                <a:cs typeface="Arial"/>
              </a:rPr>
              <a:t> </a:t>
            </a:r>
            <a:r>
              <a:rPr sz="700" i="1" dirty="0">
                <a:latin typeface="Arial"/>
                <a:cs typeface="Arial"/>
              </a:rPr>
              <a:t>CDMB</a:t>
            </a:r>
            <a:r>
              <a:rPr sz="700" i="1" spc="-15" dirty="0">
                <a:latin typeface="Arial"/>
                <a:cs typeface="Arial"/>
              </a:rPr>
              <a:t> </a:t>
            </a:r>
            <a:r>
              <a:rPr sz="700" i="1" spc="-20" dirty="0">
                <a:latin typeface="Arial"/>
                <a:cs typeface="Arial"/>
              </a:rPr>
              <a:t>-</a:t>
            </a:r>
            <a:r>
              <a:rPr sz="700" i="1" dirty="0">
                <a:latin typeface="Arial"/>
                <a:cs typeface="Arial"/>
              </a:rPr>
              <a:t>Sistema</a:t>
            </a:r>
            <a:r>
              <a:rPr sz="700" i="1" spc="15" dirty="0">
                <a:latin typeface="Arial"/>
                <a:cs typeface="Arial"/>
              </a:rPr>
              <a:t> </a:t>
            </a:r>
            <a:r>
              <a:rPr sz="700" i="1" dirty="0">
                <a:latin typeface="Arial"/>
                <a:cs typeface="Arial"/>
              </a:rPr>
              <a:t>de</a:t>
            </a:r>
            <a:r>
              <a:rPr sz="700" i="1" spc="-15" dirty="0">
                <a:latin typeface="Arial"/>
                <a:cs typeface="Arial"/>
              </a:rPr>
              <a:t> </a:t>
            </a:r>
            <a:r>
              <a:rPr sz="700" i="1" spc="-10" dirty="0">
                <a:latin typeface="Arial"/>
                <a:cs typeface="Arial"/>
              </a:rPr>
              <a:t>Correspondencia</a:t>
            </a:r>
            <a:r>
              <a:rPr sz="700" i="1" spc="35" dirty="0">
                <a:latin typeface="Arial"/>
                <a:cs typeface="Arial"/>
              </a:rPr>
              <a:t> </a:t>
            </a:r>
            <a:r>
              <a:rPr sz="700" i="1" dirty="0">
                <a:latin typeface="Arial"/>
                <a:cs typeface="Arial"/>
              </a:rPr>
              <a:t>–</a:t>
            </a:r>
            <a:r>
              <a:rPr sz="700" i="1" spc="-15" dirty="0">
                <a:latin typeface="Arial"/>
                <a:cs typeface="Arial"/>
              </a:rPr>
              <a:t> </a:t>
            </a:r>
            <a:r>
              <a:rPr sz="700" i="1" spc="-10" dirty="0">
                <a:latin typeface="Arial"/>
                <a:cs typeface="Arial"/>
              </a:rPr>
              <a:t>Indicadores</a:t>
            </a:r>
            <a:r>
              <a:rPr sz="700" i="1" spc="500" dirty="0">
                <a:latin typeface="Arial"/>
                <a:cs typeface="Arial"/>
              </a:rPr>
              <a:t> </a:t>
            </a:r>
            <a:r>
              <a:rPr sz="700" i="1" dirty="0">
                <a:latin typeface="Arial"/>
                <a:cs typeface="Arial"/>
              </a:rPr>
              <a:t>Generales</a:t>
            </a:r>
            <a:r>
              <a:rPr sz="700" i="1" spc="-10" dirty="0">
                <a:latin typeface="Arial"/>
                <a:cs typeface="Arial"/>
              </a:rPr>
              <a:t> </a:t>
            </a:r>
            <a:r>
              <a:rPr sz="700" i="1" dirty="0">
                <a:latin typeface="Arial"/>
                <a:cs typeface="Arial"/>
              </a:rPr>
              <a:t>Oficina</a:t>
            </a:r>
            <a:r>
              <a:rPr sz="700" i="1" spc="-15" dirty="0">
                <a:latin typeface="Arial"/>
                <a:cs typeface="Arial"/>
              </a:rPr>
              <a:t> </a:t>
            </a:r>
            <a:r>
              <a:rPr sz="700" i="1" dirty="0">
                <a:latin typeface="Arial"/>
                <a:cs typeface="Arial"/>
              </a:rPr>
              <a:t>de</a:t>
            </a:r>
            <a:r>
              <a:rPr sz="700" i="1" spc="-20" dirty="0">
                <a:latin typeface="Arial"/>
                <a:cs typeface="Arial"/>
              </a:rPr>
              <a:t> </a:t>
            </a:r>
            <a:r>
              <a:rPr sz="700" i="1" dirty="0">
                <a:latin typeface="Arial"/>
                <a:cs typeface="Arial"/>
              </a:rPr>
              <a:t>Atención</a:t>
            </a:r>
            <a:r>
              <a:rPr sz="700" i="1" spc="-30" dirty="0">
                <a:latin typeface="Arial"/>
                <a:cs typeface="Arial"/>
              </a:rPr>
              <a:t> </a:t>
            </a:r>
            <a:r>
              <a:rPr sz="700" i="1" dirty="0">
                <a:latin typeface="Arial"/>
                <a:cs typeface="Arial"/>
              </a:rPr>
              <a:t>al</a:t>
            </a:r>
            <a:r>
              <a:rPr sz="700" i="1" spc="-20" dirty="0">
                <a:latin typeface="Arial"/>
                <a:cs typeface="Arial"/>
              </a:rPr>
              <a:t> </a:t>
            </a:r>
            <a:r>
              <a:rPr sz="700" i="1" spc="-10" dirty="0">
                <a:latin typeface="Arial"/>
                <a:cs typeface="Arial"/>
              </a:rPr>
              <a:t>Ciudadano</a:t>
            </a:r>
            <a:endParaRPr sz="700" dirty="0">
              <a:latin typeface="Arial"/>
              <a:cs typeface="Arial"/>
            </a:endParaRPr>
          </a:p>
        </p:txBody>
      </p:sp>
      <p:sp>
        <p:nvSpPr>
          <p:cNvPr id="58" name="Título 57"/>
          <p:cNvSpPr>
            <a:spLocks noGrp="1"/>
          </p:cNvSpPr>
          <p:nvPr>
            <p:ph type="title"/>
          </p:nvPr>
        </p:nvSpPr>
        <p:spPr>
          <a:xfrm>
            <a:off x="2488650" y="361950"/>
            <a:ext cx="4921885" cy="369332"/>
          </a:xfrm>
        </p:spPr>
        <p:txBody>
          <a:bodyPr/>
          <a:lstStyle/>
          <a:p>
            <a:r>
              <a:rPr lang="es-ES" dirty="0" smtClean="0"/>
              <a:t>Estadísticas por Dependencia </a:t>
            </a:r>
            <a:endParaRPr lang="es-CO" dirty="0"/>
          </a:p>
        </p:txBody>
      </p:sp>
      <p:graphicFrame>
        <p:nvGraphicFramePr>
          <p:cNvPr id="5" name="Gráfico 4"/>
          <p:cNvGraphicFramePr>
            <a:graphicFrameLocks/>
          </p:cNvGraphicFramePr>
          <p:nvPr>
            <p:extLst>
              <p:ext uri="{D42A27DB-BD31-4B8C-83A1-F6EECF244321}">
                <p14:modId xmlns:p14="http://schemas.microsoft.com/office/powerpoint/2010/main" val="1474915731"/>
              </p:ext>
            </p:extLst>
          </p:nvPr>
        </p:nvGraphicFramePr>
        <p:xfrm>
          <a:off x="1676400" y="731282"/>
          <a:ext cx="5943600" cy="369905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69510" y="1445225"/>
            <a:ext cx="1196340" cy="1075944"/>
          </a:xfrm>
          <a:prstGeom prst="rect">
            <a:avLst/>
          </a:prstGeom>
        </p:spPr>
      </p:pic>
      <p:pic>
        <p:nvPicPr>
          <p:cNvPr id="3" name="object 3"/>
          <p:cNvPicPr/>
          <p:nvPr/>
        </p:nvPicPr>
        <p:blipFill>
          <a:blip r:embed="rId3" cstate="print"/>
          <a:stretch>
            <a:fillRect/>
          </a:stretch>
        </p:blipFill>
        <p:spPr>
          <a:xfrm>
            <a:off x="7750292" y="1823177"/>
            <a:ext cx="1165859" cy="1395984"/>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65" dirty="0"/>
              <a:t>OPORTUNIDAD</a:t>
            </a:r>
            <a:r>
              <a:rPr spc="20" dirty="0"/>
              <a:t> </a:t>
            </a:r>
            <a:r>
              <a:rPr spc="-190" dirty="0"/>
              <a:t>DE</a:t>
            </a:r>
            <a:r>
              <a:rPr spc="25" dirty="0"/>
              <a:t> </a:t>
            </a:r>
            <a:r>
              <a:rPr spc="-265" dirty="0"/>
              <a:t>RESPUESTAS</a:t>
            </a:r>
          </a:p>
        </p:txBody>
      </p:sp>
      <p:pic>
        <p:nvPicPr>
          <p:cNvPr id="5" name="object 5"/>
          <p:cNvPicPr/>
          <p:nvPr/>
        </p:nvPicPr>
        <p:blipFill>
          <a:blip r:embed="rId4" cstate="print"/>
          <a:stretch>
            <a:fillRect/>
          </a:stretch>
        </p:blipFill>
        <p:spPr>
          <a:xfrm>
            <a:off x="2196083" y="1412747"/>
            <a:ext cx="5052060" cy="1417320"/>
          </a:xfrm>
          <a:prstGeom prst="rect">
            <a:avLst/>
          </a:prstGeom>
        </p:spPr>
      </p:pic>
      <p:pic>
        <p:nvPicPr>
          <p:cNvPr id="6" name="object 6"/>
          <p:cNvPicPr/>
          <p:nvPr/>
        </p:nvPicPr>
        <p:blipFill>
          <a:blip r:embed="rId5" cstate="print"/>
          <a:stretch>
            <a:fillRect/>
          </a:stretch>
        </p:blipFill>
        <p:spPr>
          <a:xfrm>
            <a:off x="2243454" y="1439799"/>
            <a:ext cx="4948428" cy="1315212"/>
          </a:xfrm>
          <a:prstGeom prst="rect">
            <a:avLst/>
          </a:prstGeom>
        </p:spPr>
      </p:pic>
      <p:graphicFrame>
        <p:nvGraphicFramePr>
          <p:cNvPr id="7" name="object 7"/>
          <p:cNvGraphicFramePr>
            <a:graphicFrameLocks noGrp="1"/>
          </p:cNvGraphicFramePr>
          <p:nvPr>
            <p:extLst>
              <p:ext uri="{D42A27DB-BD31-4B8C-83A1-F6EECF244321}">
                <p14:modId xmlns:p14="http://schemas.microsoft.com/office/powerpoint/2010/main" val="2160485766"/>
              </p:ext>
            </p:extLst>
          </p:nvPr>
        </p:nvGraphicFramePr>
        <p:xfrm>
          <a:off x="2238692" y="1427099"/>
          <a:ext cx="4948554" cy="1314450"/>
        </p:xfrm>
        <a:graphic>
          <a:graphicData uri="http://schemas.openxmlformats.org/drawingml/2006/table">
            <a:tbl>
              <a:tblPr firstRow="1" bandRow="1">
                <a:tableStyleId>{2D5ABB26-0587-4C30-8999-92F81FD0307C}</a:tableStyleId>
              </a:tblPr>
              <a:tblGrid>
                <a:gridCol w="3307079">
                  <a:extLst>
                    <a:ext uri="{9D8B030D-6E8A-4147-A177-3AD203B41FA5}">
                      <a16:colId xmlns="" xmlns:a16="http://schemas.microsoft.com/office/drawing/2014/main" val="20000"/>
                    </a:ext>
                  </a:extLst>
                </a:gridCol>
                <a:gridCol w="1641475">
                  <a:extLst>
                    <a:ext uri="{9D8B030D-6E8A-4147-A177-3AD203B41FA5}">
                      <a16:colId xmlns="" xmlns:a16="http://schemas.microsoft.com/office/drawing/2014/main" val="20001"/>
                    </a:ext>
                  </a:extLst>
                </a:gridCol>
              </a:tblGrid>
              <a:tr h="312420">
                <a:tc>
                  <a:txBody>
                    <a:bodyPr/>
                    <a:lstStyle/>
                    <a:p>
                      <a:pPr marL="91440">
                        <a:lnSpc>
                          <a:spcPts val="1885"/>
                        </a:lnSpc>
                      </a:pPr>
                      <a:r>
                        <a:rPr sz="1600" b="1" dirty="0">
                          <a:latin typeface="Arial"/>
                          <a:cs typeface="Arial"/>
                        </a:rPr>
                        <a:t>Solicitudes</a:t>
                      </a:r>
                      <a:r>
                        <a:rPr sz="1600" b="1" spc="-90" dirty="0">
                          <a:latin typeface="Arial"/>
                          <a:cs typeface="Arial"/>
                        </a:rPr>
                        <a:t> </a:t>
                      </a:r>
                      <a:r>
                        <a:rPr sz="1600" b="1" spc="-10" dirty="0">
                          <a:latin typeface="Arial"/>
                          <a:cs typeface="Arial"/>
                        </a:rPr>
                        <a:t>recibidas</a:t>
                      </a:r>
                      <a:endParaRPr sz="1600" dirty="0">
                        <a:latin typeface="Arial"/>
                        <a:cs typeface="Arial"/>
                      </a:endParaRPr>
                    </a:p>
                  </a:txBody>
                  <a:tcPr marL="0" marR="0" marT="0" marB="0">
                    <a:lnL w="9525">
                      <a:solidFill>
                        <a:srgbClr val="0096A7"/>
                      </a:solidFill>
                      <a:prstDash val="solid"/>
                    </a:lnL>
                    <a:lnB w="28575">
                      <a:solidFill>
                        <a:srgbClr val="FFFFFF"/>
                      </a:solidFill>
                      <a:prstDash val="solid"/>
                    </a:lnB>
                    <a:solidFill>
                      <a:srgbClr val="0096A7"/>
                    </a:solidFill>
                  </a:tcPr>
                </a:tc>
                <a:tc>
                  <a:txBody>
                    <a:bodyPr/>
                    <a:lstStyle/>
                    <a:p>
                      <a:pPr marL="15240" algn="ctr">
                        <a:lnSpc>
                          <a:spcPts val="1885"/>
                        </a:lnSpc>
                      </a:pPr>
                      <a:r>
                        <a:rPr lang="es-ES" sz="1600" b="1" spc="-20" dirty="0" smtClean="0">
                          <a:solidFill>
                            <a:schemeClr val="tx1"/>
                          </a:solidFill>
                          <a:latin typeface="Arial"/>
                          <a:cs typeface="Arial"/>
                        </a:rPr>
                        <a:t>8448</a:t>
                      </a:r>
                      <a:endParaRPr sz="1600" dirty="0">
                        <a:solidFill>
                          <a:schemeClr val="tx1"/>
                        </a:solidFill>
                        <a:latin typeface="Arial"/>
                        <a:cs typeface="Arial"/>
                      </a:endParaRPr>
                    </a:p>
                  </a:txBody>
                  <a:tcPr marL="0" marR="0" marT="0" marB="0">
                    <a:lnR w="9525">
                      <a:solidFill>
                        <a:srgbClr val="0096A7"/>
                      </a:solidFill>
                      <a:prstDash val="solid"/>
                    </a:lnR>
                    <a:lnB w="28575">
                      <a:solidFill>
                        <a:srgbClr val="FFFFFF"/>
                      </a:solidFill>
                      <a:prstDash val="solid"/>
                    </a:lnB>
                    <a:solidFill>
                      <a:srgbClr val="0096A7"/>
                    </a:solidFill>
                  </a:tcPr>
                </a:tc>
                <a:extLst>
                  <a:ext uri="{0D108BD9-81ED-4DB2-BD59-A6C34878D82A}">
                    <a16:rowId xmlns="" xmlns:a16="http://schemas.microsoft.com/office/drawing/2014/main" val="10000"/>
                  </a:ext>
                </a:extLst>
              </a:tr>
              <a:tr h="335915">
                <a:tc>
                  <a:txBody>
                    <a:bodyPr/>
                    <a:lstStyle/>
                    <a:p>
                      <a:pPr marL="91440">
                        <a:lnSpc>
                          <a:spcPts val="1885"/>
                        </a:lnSpc>
                      </a:pPr>
                      <a:r>
                        <a:rPr sz="1600" b="1" dirty="0">
                          <a:latin typeface="Arial"/>
                          <a:cs typeface="Arial"/>
                        </a:rPr>
                        <a:t>Solicitudes</a:t>
                      </a:r>
                      <a:r>
                        <a:rPr sz="1600" b="1" spc="-40" dirty="0">
                          <a:latin typeface="Arial"/>
                          <a:cs typeface="Arial"/>
                        </a:rPr>
                        <a:t> </a:t>
                      </a:r>
                      <a:r>
                        <a:rPr sz="1600" b="1" spc="-10" dirty="0">
                          <a:latin typeface="Arial"/>
                          <a:cs typeface="Arial"/>
                        </a:rPr>
                        <a:t>pendientes</a:t>
                      </a:r>
                      <a:endParaRPr sz="1600" dirty="0">
                        <a:latin typeface="Arial"/>
                        <a:cs typeface="Arial"/>
                      </a:endParaRPr>
                    </a:p>
                  </a:txBody>
                  <a:tcPr marL="0" marR="0" marT="0" marB="0">
                    <a:lnL w="9525">
                      <a:solidFill>
                        <a:srgbClr val="0096A7"/>
                      </a:solidFill>
                      <a:prstDash val="solid"/>
                    </a:lnL>
                    <a:lnR w="2857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tc>
                  <a:txBody>
                    <a:bodyPr/>
                    <a:lstStyle/>
                    <a:p>
                      <a:pPr marL="15240" algn="ctr">
                        <a:lnSpc>
                          <a:spcPts val="1885"/>
                        </a:lnSpc>
                      </a:pPr>
                      <a:r>
                        <a:rPr lang="es-ES" sz="1600" b="1" spc="-25" dirty="0" smtClean="0">
                          <a:solidFill>
                            <a:schemeClr val="tx1"/>
                          </a:solidFill>
                          <a:latin typeface="Arial"/>
                          <a:cs typeface="Arial"/>
                        </a:rPr>
                        <a:t>1971</a:t>
                      </a:r>
                      <a:endParaRPr sz="1600" dirty="0">
                        <a:solidFill>
                          <a:schemeClr val="tx1"/>
                        </a:solidFill>
                        <a:latin typeface="Arial"/>
                        <a:cs typeface="Arial"/>
                      </a:endParaRPr>
                    </a:p>
                  </a:txBody>
                  <a:tcPr marL="0" marR="0" marT="0" marB="0">
                    <a:lnL w="28575">
                      <a:solidFill>
                        <a:srgbClr val="0096A7"/>
                      </a:solidFill>
                      <a:prstDash val="solid"/>
                    </a:lnL>
                    <a:lnR w="952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extLst>
                  <a:ext uri="{0D108BD9-81ED-4DB2-BD59-A6C34878D82A}">
                    <a16:rowId xmlns="" xmlns:a16="http://schemas.microsoft.com/office/drawing/2014/main" val="10001"/>
                  </a:ext>
                </a:extLst>
              </a:tr>
              <a:tr h="666115">
                <a:tc>
                  <a:txBody>
                    <a:bodyPr/>
                    <a:lstStyle/>
                    <a:p>
                      <a:pPr marL="91440">
                        <a:lnSpc>
                          <a:spcPts val="1885"/>
                        </a:lnSpc>
                      </a:pPr>
                      <a:r>
                        <a:rPr sz="1600" b="1" spc="-10" dirty="0">
                          <a:latin typeface="Arial"/>
                          <a:cs typeface="Arial"/>
                        </a:rPr>
                        <a:t>Tiempo</a:t>
                      </a:r>
                      <a:r>
                        <a:rPr sz="1600" b="1" spc="-85" dirty="0">
                          <a:latin typeface="Arial"/>
                          <a:cs typeface="Arial"/>
                        </a:rPr>
                        <a:t> </a:t>
                      </a:r>
                      <a:r>
                        <a:rPr sz="1600" b="1" dirty="0">
                          <a:latin typeface="Arial"/>
                          <a:cs typeface="Arial"/>
                        </a:rPr>
                        <a:t>promedio</a:t>
                      </a:r>
                      <a:r>
                        <a:rPr sz="1600" b="1" spc="-35" dirty="0">
                          <a:latin typeface="Arial"/>
                          <a:cs typeface="Arial"/>
                        </a:rPr>
                        <a:t> </a:t>
                      </a:r>
                      <a:r>
                        <a:rPr sz="1600" b="1" dirty="0">
                          <a:latin typeface="Arial"/>
                          <a:cs typeface="Arial"/>
                        </a:rPr>
                        <a:t>de</a:t>
                      </a:r>
                      <a:r>
                        <a:rPr sz="1600" b="1" spc="-55" dirty="0">
                          <a:latin typeface="Arial"/>
                          <a:cs typeface="Arial"/>
                        </a:rPr>
                        <a:t> </a:t>
                      </a:r>
                      <a:r>
                        <a:rPr sz="1600" b="1" spc="-10" dirty="0">
                          <a:latin typeface="Arial"/>
                          <a:cs typeface="Arial"/>
                        </a:rPr>
                        <a:t>respuesta</a:t>
                      </a:r>
                      <a:endParaRPr sz="1600" dirty="0">
                        <a:latin typeface="Arial"/>
                        <a:cs typeface="Arial"/>
                      </a:endParaRPr>
                    </a:p>
                    <a:p>
                      <a:pPr marL="91440">
                        <a:lnSpc>
                          <a:spcPct val="100000"/>
                        </a:lnSpc>
                        <a:spcBef>
                          <a:spcPts val="95"/>
                        </a:spcBef>
                      </a:pPr>
                      <a:r>
                        <a:rPr sz="1600" b="1" spc="-10" dirty="0">
                          <a:latin typeface="Arial"/>
                          <a:cs typeface="Arial"/>
                        </a:rPr>
                        <a:t>(días)</a:t>
                      </a:r>
                      <a:endParaRPr sz="1600" dirty="0">
                        <a:latin typeface="Arial"/>
                        <a:cs typeface="Arial"/>
                      </a:endParaRPr>
                    </a:p>
                  </a:txBody>
                  <a:tcPr marL="0" marR="0" marT="0" marB="0">
                    <a:lnL w="9525">
                      <a:solidFill>
                        <a:srgbClr val="0096A7"/>
                      </a:solidFill>
                      <a:prstDash val="solid"/>
                    </a:lnL>
                    <a:lnT w="28575">
                      <a:solidFill>
                        <a:srgbClr val="0096A7"/>
                      </a:solidFill>
                      <a:prstDash val="solid"/>
                    </a:lnT>
                    <a:lnB w="28575">
                      <a:solidFill>
                        <a:srgbClr val="0096A7"/>
                      </a:solidFill>
                      <a:prstDash val="solid"/>
                    </a:lnB>
                  </a:tcPr>
                </a:tc>
                <a:tc>
                  <a:txBody>
                    <a:bodyPr/>
                    <a:lstStyle/>
                    <a:p>
                      <a:pPr marL="15240" algn="ctr">
                        <a:lnSpc>
                          <a:spcPts val="1885"/>
                        </a:lnSpc>
                      </a:pPr>
                      <a:r>
                        <a:rPr lang="es-CO" sz="1600" b="1" spc="-25" dirty="0" smtClean="0">
                          <a:solidFill>
                            <a:schemeClr val="tx1"/>
                          </a:solidFill>
                          <a:latin typeface="Arial"/>
                          <a:cs typeface="Arial"/>
                        </a:rPr>
                        <a:t>11</a:t>
                      </a:r>
                      <a:endParaRPr sz="1600" dirty="0">
                        <a:solidFill>
                          <a:schemeClr val="tx1"/>
                        </a:solidFill>
                        <a:latin typeface="Arial"/>
                        <a:cs typeface="Arial"/>
                      </a:endParaRPr>
                    </a:p>
                  </a:txBody>
                  <a:tcPr marL="0" marR="0" marT="0" marB="0">
                    <a:lnR w="9525">
                      <a:solidFill>
                        <a:srgbClr val="0096A7"/>
                      </a:solidFill>
                      <a:prstDash val="solid"/>
                    </a:lnR>
                    <a:lnT w="28575">
                      <a:solidFill>
                        <a:srgbClr val="0096A7"/>
                      </a:solidFill>
                      <a:prstDash val="solid"/>
                    </a:lnT>
                    <a:lnB w="28575">
                      <a:solidFill>
                        <a:srgbClr val="0096A7"/>
                      </a:solidFill>
                      <a:prstDash val="solid"/>
                    </a:lnB>
                  </a:tcPr>
                </a:tc>
                <a:extLst>
                  <a:ext uri="{0D108BD9-81ED-4DB2-BD59-A6C34878D82A}">
                    <a16:rowId xmlns="" xmlns:a16="http://schemas.microsoft.com/office/drawing/2014/main" val="10002"/>
                  </a:ext>
                </a:extLst>
              </a:tr>
            </a:tbl>
          </a:graphicData>
        </a:graphic>
      </p:graphicFrame>
      <p:sp>
        <p:nvSpPr>
          <p:cNvPr id="8" name="object 8"/>
          <p:cNvSpPr txBox="1"/>
          <p:nvPr/>
        </p:nvSpPr>
        <p:spPr>
          <a:xfrm>
            <a:off x="1165088" y="3162995"/>
            <a:ext cx="6585204" cy="1090683"/>
          </a:xfrm>
          <a:prstGeom prst="rect">
            <a:avLst/>
          </a:prstGeom>
        </p:spPr>
        <p:txBody>
          <a:bodyPr vert="horz" wrap="square" lIns="0" tIns="13335" rIns="0" bIns="0" rtlCol="0">
            <a:spAutoFit/>
          </a:bodyPr>
          <a:lstStyle/>
          <a:p>
            <a:pPr marL="12700" marR="5080" algn="just">
              <a:lnSpc>
                <a:spcPct val="100000"/>
              </a:lnSpc>
              <a:spcBef>
                <a:spcPts val="105"/>
              </a:spcBef>
            </a:pPr>
            <a:r>
              <a:rPr sz="1400" dirty="0">
                <a:latin typeface="Arial MT"/>
                <a:cs typeface="Arial MT"/>
              </a:rPr>
              <a:t>En</a:t>
            </a:r>
            <a:r>
              <a:rPr sz="1400" spc="185" dirty="0">
                <a:latin typeface="Arial MT"/>
                <a:cs typeface="Arial MT"/>
              </a:rPr>
              <a:t> </a:t>
            </a:r>
            <a:r>
              <a:rPr sz="1400" dirty="0">
                <a:latin typeface="Arial MT"/>
                <a:cs typeface="Arial MT"/>
              </a:rPr>
              <a:t>atención</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Oportunidad</a:t>
            </a:r>
            <a:r>
              <a:rPr sz="1400" spc="180" dirty="0">
                <a:latin typeface="Arial MT"/>
                <a:cs typeface="Arial MT"/>
              </a:rPr>
              <a:t> </a:t>
            </a:r>
            <a:r>
              <a:rPr sz="1400" dirty="0">
                <a:latin typeface="Arial MT"/>
                <a:cs typeface="Arial MT"/>
              </a:rPr>
              <a:t>de</a:t>
            </a:r>
            <a:r>
              <a:rPr sz="1400" spc="175" dirty="0">
                <a:latin typeface="Arial MT"/>
                <a:cs typeface="Arial MT"/>
              </a:rPr>
              <a:t> </a:t>
            </a:r>
            <a:r>
              <a:rPr sz="1400" dirty="0">
                <a:latin typeface="Arial MT"/>
                <a:cs typeface="Arial MT"/>
              </a:rPr>
              <a:t>respuesta</a:t>
            </a:r>
            <a:r>
              <a:rPr sz="1400" spc="185" dirty="0">
                <a:latin typeface="Arial MT"/>
                <a:cs typeface="Arial MT"/>
              </a:rPr>
              <a:t> </a:t>
            </a:r>
            <a:r>
              <a:rPr sz="1400" dirty="0">
                <a:latin typeface="Arial MT"/>
                <a:cs typeface="Arial MT"/>
              </a:rPr>
              <a:t>de</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solicitudes</a:t>
            </a:r>
            <a:r>
              <a:rPr sz="1400" spc="185" dirty="0">
                <a:latin typeface="Arial MT"/>
                <a:cs typeface="Arial MT"/>
              </a:rPr>
              <a:t> </a:t>
            </a:r>
            <a:r>
              <a:rPr sz="1400" spc="-25" dirty="0">
                <a:latin typeface="Arial MT"/>
                <a:cs typeface="Arial MT"/>
              </a:rPr>
              <a:t>que </a:t>
            </a:r>
            <a:r>
              <a:rPr sz="1400" dirty="0">
                <a:latin typeface="Arial MT"/>
                <a:cs typeface="Arial MT"/>
              </a:rPr>
              <a:t>recibió</a:t>
            </a:r>
            <a:r>
              <a:rPr sz="1400" spc="225" dirty="0">
                <a:latin typeface="Arial MT"/>
                <a:cs typeface="Arial MT"/>
              </a:rPr>
              <a:t> </a:t>
            </a:r>
            <a:r>
              <a:rPr sz="1400" dirty="0">
                <a:latin typeface="Arial MT"/>
                <a:cs typeface="Arial MT"/>
              </a:rPr>
              <a:t>la</a:t>
            </a:r>
            <a:r>
              <a:rPr sz="1400" spc="220" dirty="0">
                <a:latin typeface="Arial MT"/>
                <a:cs typeface="Arial MT"/>
              </a:rPr>
              <a:t> </a:t>
            </a:r>
            <a:r>
              <a:rPr sz="1400" dirty="0">
                <a:latin typeface="Arial MT"/>
                <a:cs typeface="Arial MT"/>
              </a:rPr>
              <a:t>entidad</a:t>
            </a:r>
            <a:r>
              <a:rPr sz="1400" spc="215" dirty="0">
                <a:latin typeface="Arial MT"/>
                <a:cs typeface="Arial MT"/>
              </a:rPr>
              <a:t> </a:t>
            </a:r>
            <a:r>
              <a:rPr sz="1400" dirty="0">
                <a:latin typeface="Arial MT"/>
                <a:cs typeface="Arial MT"/>
              </a:rPr>
              <a:t>en</a:t>
            </a:r>
            <a:r>
              <a:rPr sz="1400" spc="225" dirty="0">
                <a:latin typeface="Arial MT"/>
                <a:cs typeface="Arial MT"/>
              </a:rPr>
              <a:t> </a:t>
            </a:r>
            <a:r>
              <a:rPr sz="1400" dirty="0">
                <a:latin typeface="Arial MT"/>
                <a:cs typeface="Arial MT"/>
              </a:rPr>
              <a:t>el</a:t>
            </a:r>
            <a:r>
              <a:rPr sz="1400" spc="210" dirty="0">
                <a:latin typeface="Arial MT"/>
                <a:cs typeface="Arial MT"/>
              </a:rPr>
              <a:t> </a:t>
            </a:r>
            <a:r>
              <a:rPr lang="es-CO" sz="1400" dirty="0" smtClean="0">
                <a:latin typeface="Arial MT"/>
                <a:cs typeface="Arial MT"/>
              </a:rPr>
              <a:t>segundo</a:t>
            </a:r>
            <a:r>
              <a:rPr sz="1400" spc="215" dirty="0" smtClean="0">
                <a:latin typeface="Arial MT"/>
                <a:cs typeface="Arial MT"/>
              </a:rPr>
              <a:t> </a:t>
            </a:r>
            <a:r>
              <a:rPr lang="es-ES" sz="1400" dirty="0" smtClean="0">
                <a:latin typeface="Arial MT"/>
                <a:cs typeface="Arial MT"/>
              </a:rPr>
              <a:t>trimestre</a:t>
            </a:r>
            <a:r>
              <a:rPr sz="1400" spc="215" dirty="0" smtClean="0">
                <a:latin typeface="Arial MT"/>
                <a:cs typeface="Arial MT"/>
              </a:rPr>
              <a:t> </a:t>
            </a:r>
            <a:r>
              <a:rPr sz="1400" dirty="0">
                <a:latin typeface="Arial MT"/>
                <a:cs typeface="Arial MT"/>
              </a:rPr>
              <a:t>se</a:t>
            </a:r>
            <a:r>
              <a:rPr sz="1400" spc="210" dirty="0">
                <a:latin typeface="Arial MT"/>
                <a:cs typeface="Arial MT"/>
              </a:rPr>
              <a:t> </a:t>
            </a:r>
            <a:r>
              <a:rPr sz="1400" dirty="0">
                <a:latin typeface="Arial MT"/>
                <a:cs typeface="Arial MT"/>
              </a:rPr>
              <a:t>encuentra</a:t>
            </a:r>
            <a:r>
              <a:rPr sz="1400" spc="215" dirty="0">
                <a:latin typeface="Arial MT"/>
                <a:cs typeface="Arial MT"/>
              </a:rPr>
              <a:t> </a:t>
            </a:r>
            <a:r>
              <a:rPr sz="1400" b="1" spc="-10" dirty="0">
                <a:latin typeface="Arial"/>
                <a:cs typeface="Arial"/>
              </a:rPr>
              <a:t>pendiente </a:t>
            </a:r>
            <a:r>
              <a:rPr sz="1400" dirty="0" err="1">
                <a:latin typeface="Arial MT"/>
                <a:cs typeface="Arial MT"/>
              </a:rPr>
              <a:t>por</a:t>
            </a:r>
            <a:r>
              <a:rPr sz="1400" spc="-45" dirty="0">
                <a:latin typeface="Arial MT"/>
                <a:cs typeface="Arial MT"/>
              </a:rPr>
              <a:t> </a:t>
            </a:r>
            <a:r>
              <a:rPr sz="1400" dirty="0" smtClean="0">
                <a:solidFill>
                  <a:schemeClr val="tx1"/>
                </a:solidFill>
                <a:latin typeface="Arial MT"/>
                <a:cs typeface="Arial MT"/>
              </a:rPr>
              <a:t>respuesta</a:t>
            </a:r>
            <a:r>
              <a:rPr lang="es-ES" sz="1400" dirty="0" smtClean="0">
                <a:solidFill>
                  <a:schemeClr val="tx1"/>
                </a:solidFill>
                <a:latin typeface="Arial MT"/>
                <a:cs typeface="Arial MT"/>
              </a:rPr>
              <a:t> </a:t>
            </a:r>
            <a:r>
              <a:rPr lang="es-ES" sz="1400" dirty="0" smtClean="0">
                <a:solidFill>
                  <a:schemeClr val="tx1"/>
                </a:solidFill>
                <a:latin typeface="Arial MT"/>
                <a:cs typeface="Arial MT"/>
              </a:rPr>
              <a:t>1971 </a:t>
            </a:r>
            <a:r>
              <a:rPr sz="1400" dirty="0" smtClean="0">
                <a:solidFill>
                  <a:schemeClr val="tx1"/>
                </a:solidFill>
                <a:latin typeface="Arial MT"/>
                <a:cs typeface="Arial MT"/>
              </a:rPr>
              <a:t>y</a:t>
            </a:r>
            <a:r>
              <a:rPr sz="1400" spc="-25" dirty="0" smtClean="0">
                <a:solidFill>
                  <a:schemeClr val="tx1"/>
                </a:solidFill>
                <a:latin typeface="Arial MT"/>
                <a:cs typeface="Arial MT"/>
              </a:rPr>
              <a:t> </a:t>
            </a:r>
            <a:r>
              <a:rPr sz="1400" dirty="0">
                <a:solidFill>
                  <a:schemeClr val="tx1"/>
                </a:solidFill>
                <a:latin typeface="Arial MT"/>
                <a:cs typeface="Arial MT"/>
              </a:rPr>
              <a:t>se</a:t>
            </a:r>
            <a:r>
              <a:rPr sz="1400" spc="-20" dirty="0">
                <a:solidFill>
                  <a:schemeClr val="tx1"/>
                </a:solidFill>
                <a:latin typeface="Arial MT"/>
                <a:cs typeface="Arial MT"/>
              </a:rPr>
              <a:t> </a:t>
            </a:r>
            <a:r>
              <a:rPr sz="1400" dirty="0">
                <a:solidFill>
                  <a:schemeClr val="tx1"/>
                </a:solidFill>
                <a:latin typeface="Arial MT"/>
                <a:cs typeface="Arial MT"/>
              </a:rPr>
              <a:t>tiene</a:t>
            </a:r>
            <a:r>
              <a:rPr sz="1400" spc="-35" dirty="0">
                <a:solidFill>
                  <a:schemeClr val="tx1"/>
                </a:solidFill>
                <a:latin typeface="Arial MT"/>
                <a:cs typeface="Arial MT"/>
              </a:rPr>
              <a:t> </a:t>
            </a:r>
            <a:r>
              <a:rPr sz="1400" dirty="0">
                <a:solidFill>
                  <a:schemeClr val="tx1"/>
                </a:solidFill>
                <a:latin typeface="Arial MT"/>
                <a:cs typeface="Arial MT"/>
              </a:rPr>
              <a:t>un</a:t>
            </a:r>
            <a:r>
              <a:rPr sz="1400" spc="-35" dirty="0">
                <a:solidFill>
                  <a:schemeClr val="tx1"/>
                </a:solidFill>
                <a:latin typeface="Arial MT"/>
                <a:cs typeface="Arial MT"/>
              </a:rPr>
              <a:t> </a:t>
            </a:r>
            <a:r>
              <a:rPr sz="1400" dirty="0">
                <a:solidFill>
                  <a:schemeClr val="tx1"/>
                </a:solidFill>
                <a:latin typeface="Arial MT"/>
                <a:cs typeface="Arial MT"/>
              </a:rPr>
              <a:t>promedio</a:t>
            </a:r>
            <a:r>
              <a:rPr sz="1400" spc="-4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respuesta</a:t>
            </a:r>
            <a:r>
              <a:rPr sz="1400" spc="-5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smtClean="0">
                <a:solidFill>
                  <a:schemeClr val="tx1"/>
                </a:solidFill>
                <a:latin typeface="Arial MT"/>
                <a:cs typeface="Arial MT"/>
              </a:rPr>
              <a:t>1</a:t>
            </a:r>
            <a:r>
              <a:rPr lang="es-CO" sz="1400" dirty="0" smtClean="0">
                <a:solidFill>
                  <a:schemeClr val="tx1"/>
                </a:solidFill>
                <a:latin typeface="Arial MT"/>
                <a:cs typeface="Arial MT"/>
              </a:rPr>
              <a:t>1</a:t>
            </a:r>
            <a:r>
              <a:rPr sz="1400" spc="-30" dirty="0" smtClean="0">
                <a:solidFill>
                  <a:schemeClr val="tx1"/>
                </a:solidFill>
                <a:latin typeface="Arial MT"/>
                <a:cs typeface="Arial MT"/>
              </a:rPr>
              <a:t> </a:t>
            </a:r>
            <a:r>
              <a:rPr sz="1400" spc="-10" dirty="0" err="1" smtClean="0">
                <a:latin typeface="Arial MT"/>
                <a:cs typeface="Arial MT"/>
              </a:rPr>
              <a:t>días</a:t>
            </a:r>
            <a:r>
              <a:rPr lang="es-ES" sz="1400" spc="-10" dirty="0" smtClean="0">
                <a:latin typeface="Arial MT"/>
                <a:cs typeface="Arial MT"/>
              </a:rPr>
              <a:t>, se aclara que muchas de las solicitudes recibidas corresponden a reiteraciones de otras ya radicadas ante la corporación y que se encuentran en tramite de respuesta </a:t>
            </a:r>
            <a:r>
              <a:rPr sz="1400" spc="-10" dirty="0" smtClean="0">
                <a:latin typeface="Arial MT"/>
                <a:cs typeface="Arial MT"/>
              </a:rPr>
              <a:t>.</a:t>
            </a:r>
            <a:endParaRPr sz="1400" dirty="0">
              <a:latin typeface="Arial MT"/>
              <a:cs typeface="Arial MT"/>
            </a:endParaRPr>
          </a:p>
        </p:txBody>
      </p:sp>
      <p:sp>
        <p:nvSpPr>
          <p:cNvPr id="9" name="object 9"/>
          <p:cNvSpPr txBox="1"/>
          <p:nvPr/>
        </p:nvSpPr>
        <p:spPr>
          <a:xfrm>
            <a:off x="2246757" y="279019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10" name="object 10"/>
          <p:cNvSpPr txBox="1"/>
          <p:nvPr/>
        </p:nvSpPr>
        <p:spPr>
          <a:xfrm>
            <a:off x="2454910" y="4356608"/>
            <a:ext cx="4450080" cy="166071"/>
          </a:xfrm>
          <a:prstGeom prst="rect">
            <a:avLst/>
          </a:prstGeom>
        </p:spPr>
        <p:txBody>
          <a:bodyPr vert="horz" wrap="square" lIns="0" tIns="12065" rIns="0" bIns="0" rtlCol="0">
            <a:spAutoFit/>
          </a:bodyPr>
          <a:lstStyle/>
          <a:p>
            <a:pPr marL="12700">
              <a:lnSpc>
                <a:spcPct val="100000"/>
              </a:lnSpc>
              <a:spcBef>
                <a:spcPts val="95"/>
              </a:spcBef>
            </a:pPr>
            <a:r>
              <a:rPr sz="1000" b="1" i="1" dirty="0">
                <a:latin typeface="Arial"/>
                <a:cs typeface="Arial"/>
              </a:rPr>
              <a:t>Elaborado</a:t>
            </a:r>
            <a:r>
              <a:rPr sz="1000" b="1" i="1" spc="-45" dirty="0">
                <a:latin typeface="Arial"/>
                <a:cs typeface="Arial"/>
              </a:rPr>
              <a:t> </a:t>
            </a:r>
            <a:r>
              <a:rPr sz="1000" b="1" i="1" dirty="0">
                <a:latin typeface="Arial"/>
                <a:cs typeface="Arial"/>
              </a:rPr>
              <a:t>por:</a:t>
            </a:r>
            <a:r>
              <a:rPr sz="1000" b="1" i="1" spc="-30" dirty="0">
                <a:latin typeface="Arial"/>
                <a:cs typeface="Arial"/>
              </a:rPr>
              <a:t> </a:t>
            </a:r>
            <a:r>
              <a:rPr lang="es-ES" sz="1000" b="1" i="1" dirty="0" smtClean="0">
                <a:latin typeface="Arial"/>
                <a:cs typeface="Arial"/>
              </a:rPr>
              <a:t>Oficina Atención al Ciudadano </a:t>
            </a:r>
            <a:endParaRPr sz="1000" dirty="0">
              <a:latin typeface="Arial"/>
              <a:cs typeface="Aria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6A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478</TotalTime>
  <Words>573</Words>
  <Application>Microsoft Office PowerPoint</Application>
  <PresentationFormat>Presentación en pantalla (16:9)</PresentationFormat>
  <Paragraphs>97</Paragraphs>
  <Slides>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7</vt:i4>
      </vt:variant>
    </vt:vector>
  </HeadingPairs>
  <TitlesOfParts>
    <vt:vector size="13" baseType="lpstr">
      <vt:lpstr>Arial</vt:lpstr>
      <vt:lpstr>Arial MT</vt:lpstr>
      <vt:lpstr>Calibri</vt:lpstr>
      <vt:lpstr>Tahoma</vt:lpstr>
      <vt:lpstr>Wingdings</vt:lpstr>
      <vt:lpstr>Office Theme</vt:lpstr>
      <vt:lpstr>Presentación de PowerPoint</vt:lpstr>
      <vt:lpstr>Presentación de PowerPoint</vt:lpstr>
      <vt:lpstr>Presentación de PowerPoint</vt:lpstr>
      <vt:lpstr>ESTADÍSTICA POR TIPO DE SOLICITUD</vt:lpstr>
      <vt:lpstr>ESTADÍSTICA POR DEPENDENCIAS SOLICITUDES REGISTRADAS SEGUNDO TRIMESTRE 2025</vt:lpstr>
      <vt:lpstr>Estadísticas por Dependencia </vt:lpstr>
      <vt:lpstr>OPORTUNIDAD DE RESPUESTAS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Recepcion CDMB</cp:lastModifiedBy>
  <cp:revision>40</cp:revision>
  <dcterms:created xsi:type="dcterms:W3CDTF">2024-04-07T19:07:31Z</dcterms:created>
  <dcterms:modified xsi:type="dcterms:W3CDTF">2025-07-09T15:13:57Z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2023-05-15T00:00:00Z</vt:filetime>
  </property>
  <property fmtid="{D5CDD505-2E9C-101B-9397-08002B2CF9AE}" pid="3" name="Creator">
    <vt:lpwstr>Microsoft® PowerPoint® 2019</vt:lpwstr>
  </property>
  <property fmtid="{D5CDD505-2E9C-101B-9397-08002B2CF9AE}" pid="4" name="LastSaved">
    <vt:filetime>2024-04-07T00:00:00Z</vt:filetime>
  </property>
  <property fmtid="{D5CDD505-2E9C-101B-9397-08002B2CF9AE}" pid="5" name="Producer">
    <vt:lpwstr>Microsoft® PowerPoint® 2019</vt:lpwstr>
  </property>
</Properties>
</file>