
<file path=[Content_Types].xml><?xml version="1.0" encoding="utf-8"?>
<Types xmlns="http://schemas.openxmlformats.org/package/2006/content-types">
  <Default Extension="emf" ContentType="image/x-emf"/>
  <Default Extension="jpg" ContentType="image/jp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Lst>
  <p:sldSz cx="9144000" cy="5143500" type="screen16x9"/>
  <p:notesSz cx="9144000" cy="51435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32" autoAdjust="0"/>
    <p:restoredTop sz="92572" autoAdjust="0"/>
  </p:normalViewPr>
  <p:slideViewPr>
    <p:cSldViewPr>
      <p:cViewPr>
        <p:scale>
          <a:sx n="69" d="100"/>
          <a:sy n="69" d="100"/>
        </p:scale>
        <p:origin x="942" y="36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oleObject" Target="file:///D:\USER\Documents\ELI%202026\CDMB%20-%202026\CONSOLIDAR%20ENCUESTAS%20-2025%20DICIEMBRE202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Hoja2!$C$3</c:f>
              <c:strCache>
                <c:ptCount val="1"/>
                <c:pt idx="0">
                  <c:v>  Cantidad</c:v>
                </c:pt>
              </c:strCache>
            </c:strRef>
          </c:tx>
          <c:spPr>
            <a:solidFill>
              <a:schemeClr val="accent6"/>
            </a:solidFill>
            <a:ln>
              <a:noFill/>
            </a:ln>
            <a:effectLst/>
          </c:spPr>
          <c:invertIfNegative val="0"/>
          <c:cat>
            <c:strRef>
              <c:f>Hoja2!$B$4:$B$13</c:f>
              <c:strCache>
                <c:ptCount val="10"/>
                <c:pt idx="0">
                  <c:v>Carta</c:v>
                </c:pt>
                <c:pt idx="1">
                  <c:v>Chat</c:v>
                </c:pt>
                <c:pt idx="2">
                  <c:v>E- mail</c:v>
                </c:pt>
                <c:pt idx="3">
                  <c:v>Fax</c:v>
                </c:pt>
                <c:pt idx="4">
                  <c:v>Personal</c:v>
                </c:pt>
                <c:pt idx="5">
                  <c:v>PQRSD</c:v>
                </c:pt>
                <c:pt idx="6">
                  <c:v>Redes Sociales</c:v>
                </c:pt>
                <c:pt idx="7">
                  <c:v>Telefónico</c:v>
                </c:pt>
                <c:pt idx="8">
                  <c:v>Celular GEA</c:v>
                </c:pt>
                <c:pt idx="9">
                  <c:v>Ventanilla Vital</c:v>
                </c:pt>
              </c:strCache>
            </c:strRef>
          </c:cat>
          <c:val>
            <c:numRef>
              <c:f>Hoja2!$C$4:$C$13</c:f>
              <c:numCache>
                <c:formatCode>General</c:formatCode>
                <c:ptCount val="10"/>
                <c:pt idx="0">
                  <c:v>0</c:v>
                </c:pt>
                <c:pt idx="1">
                  <c:v>0</c:v>
                </c:pt>
                <c:pt idx="2">
                  <c:v>5491</c:v>
                </c:pt>
                <c:pt idx="3">
                  <c:v>0</c:v>
                </c:pt>
                <c:pt idx="4">
                  <c:v>1358</c:v>
                </c:pt>
                <c:pt idx="5">
                  <c:v>112</c:v>
                </c:pt>
                <c:pt idx="6">
                  <c:v>0</c:v>
                </c:pt>
                <c:pt idx="7">
                  <c:v>3</c:v>
                </c:pt>
                <c:pt idx="8">
                  <c:v>0</c:v>
                </c:pt>
                <c:pt idx="9">
                  <c:v>0</c:v>
                </c:pt>
              </c:numCache>
            </c:numRef>
          </c:val>
          <c:extLst>
            <c:ext xmlns:c16="http://schemas.microsoft.com/office/drawing/2014/chart" uri="{C3380CC4-5D6E-409C-BE32-E72D297353CC}">
              <c16:uniqueId val="{00000000-A4BF-47A1-A45D-20BE823EC07D}"/>
            </c:ext>
          </c:extLst>
        </c:ser>
        <c:dLbls>
          <c:showLegendKey val="0"/>
          <c:showVal val="0"/>
          <c:showCatName val="0"/>
          <c:showSerName val="0"/>
          <c:showPercent val="0"/>
          <c:showBubbleSize val="0"/>
        </c:dLbls>
        <c:gapWidth val="150"/>
        <c:axId val="493260344"/>
        <c:axId val="493260736"/>
      </c:barChart>
      <c:catAx>
        <c:axId val="493260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CO"/>
          </a:p>
        </c:txPr>
        <c:crossAx val="493260736"/>
        <c:crosses val="autoZero"/>
        <c:auto val="1"/>
        <c:lblAlgn val="ctr"/>
        <c:lblOffset val="100"/>
        <c:noMultiLvlLbl val="0"/>
      </c:catAx>
      <c:valAx>
        <c:axId val="493260736"/>
        <c:scaling>
          <c:orientation val="minMax"/>
        </c:scaling>
        <c:delete val="0"/>
        <c:axPos val="l"/>
        <c:majorGridlines>
          <c:spPr>
            <a:ln w="9525" cap="flat" cmpd="sng" algn="ctr">
              <a:solidFill>
                <a:schemeClr val="tx1">
                  <a:lumMod val="15000"/>
                  <a:lumOff val="85000"/>
                </a:schemeClr>
              </a:solidFill>
              <a:round/>
            </a:ln>
            <a:effectLst/>
          </c:spPr>
        </c:majorGridlines>
        <c:title>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s-CO"/>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93260344"/>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tx>
            <c:strRef>
              <c:f>Hoja4!$D$19</c:f>
              <c:strCache>
                <c:ptCount val="1"/>
                <c:pt idx="0">
                  <c:v> Cantidad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Hoja4!$C$20:$C$34</c:f>
              <c:strCache>
                <c:ptCount val="15"/>
                <c:pt idx="0">
                  <c:v>ADMINISTRATIVO Y FINANCIERO </c:v>
                </c:pt>
                <c:pt idx="1">
                  <c:v>ASAMBLEA GENERAL</c:v>
                </c:pt>
                <c:pt idx="2">
                  <c:v>CONSEJO DIRECTIVO</c:v>
                </c:pt>
                <c:pt idx="3">
                  <c:v>DIRECCION GENERAL</c:v>
                </c:pt>
                <c:pt idx="4">
                  <c:v>OFICINA ASESORA DE DIRECCIONAMIENTO ESTRATEGICO INSTITUCIONAL</c:v>
                </c:pt>
                <c:pt idx="5">
                  <c:v>OFICINA CONTROL INTERNO</c:v>
                </c:pt>
                <c:pt idx="6">
                  <c:v>OFICINA DE CONTRATACION</c:v>
                </c:pt>
                <c:pt idx="7">
                  <c:v>OFICINA DE CONTROL DISCIPLINARIO INTERNO</c:v>
                </c:pt>
                <c:pt idx="8">
                  <c:v>OFICINA DE GESTION SOCIAL Y AMBIENTAL</c:v>
                </c:pt>
                <c:pt idx="9">
                  <c:v>REVISORA FISCAL</c:v>
                </c:pt>
                <c:pt idx="10">
                  <c:v>SECRETARIA GENERAL</c:v>
                </c:pt>
                <c:pt idx="11">
                  <c:v>SUBDIRECCION DE EVALUACION Y CONTROL AMBIENTAL</c:v>
                </c:pt>
                <c:pt idx="12">
                  <c:v>SUBDIRECCION DE GESTION DEL RIESGO Y SEGURIDAD TERRITORIAL - SURYT</c:v>
                </c:pt>
                <c:pt idx="13">
                  <c:v>SUBDIRECCION DE GESTION INTEGRAL DE LA OFERTA AMBIENTAL- SUGOA</c:v>
                </c:pt>
                <c:pt idx="14">
                  <c:v>SUBDIRECCION ORDENAMIENTO Y PLANIFICACION INTEGRAL DEL TERRITORIO - SOPIT</c:v>
                </c:pt>
              </c:strCache>
            </c:strRef>
          </c:cat>
          <c:val>
            <c:numRef>
              <c:f>Hoja4!$D$20:$D$34</c:f>
              <c:numCache>
                <c:formatCode>General</c:formatCode>
                <c:ptCount val="15"/>
                <c:pt idx="0">
                  <c:v>422</c:v>
                </c:pt>
                <c:pt idx="1">
                  <c:v>0</c:v>
                </c:pt>
                <c:pt idx="2">
                  <c:v>0</c:v>
                </c:pt>
                <c:pt idx="3">
                  <c:v>112</c:v>
                </c:pt>
                <c:pt idx="4">
                  <c:v>20</c:v>
                </c:pt>
                <c:pt idx="5">
                  <c:v>2</c:v>
                </c:pt>
                <c:pt idx="6">
                  <c:v>48</c:v>
                </c:pt>
                <c:pt idx="7">
                  <c:v>0</c:v>
                </c:pt>
                <c:pt idx="8">
                  <c:v>102</c:v>
                </c:pt>
                <c:pt idx="9">
                  <c:v>0</c:v>
                </c:pt>
                <c:pt idx="10">
                  <c:v>1350</c:v>
                </c:pt>
                <c:pt idx="11">
                  <c:v>5731</c:v>
                </c:pt>
                <c:pt idx="12">
                  <c:v>443</c:v>
                </c:pt>
                <c:pt idx="13">
                  <c:v>287</c:v>
                </c:pt>
                <c:pt idx="14">
                  <c:v>331</c:v>
                </c:pt>
              </c:numCache>
            </c:numRef>
          </c:val>
          <c:extLst>
            <c:ext xmlns:c16="http://schemas.microsoft.com/office/drawing/2014/chart" uri="{C3380CC4-5D6E-409C-BE32-E72D297353CC}">
              <c16:uniqueId val="{00000000-E914-4CDD-A614-30DD0856B78B}"/>
            </c:ext>
          </c:extLst>
        </c:ser>
        <c:dLbls>
          <c:dLblPos val="outEnd"/>
          <c:showLegendKey val="0"/>
          <c:showVal val="1"/>
          <c:showCatName val="0"/>
          <c:showSerName val="0"/>
          <c:showPercent val="0"/>
          <c:showBubbleSize val="0"/>
        </c:dLbls>
        <c:gapWidth val="75"/>
        <c:overlap val="-25"/>
        <c:axId val="44313136"/>
        <c:axId val="44326032"/>
      </c:barChart>
      <c:catAx>
        <c:axId val="44313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4326032"/>
        <c:crosses val="autoZero"/>
        <c:auto val="1"/>
        <c:lblAlgn val="ctr"/>
        <c:lblOffset val="100"/>
        <c:noMultiLvlLbl val="0"/>
      </c:catAx>
      <c:valAx>
        <c:axId val="443260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4313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mailto:info@cdmb.gov.co"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image" Target="../media/image3.emf"/><Relationship Id="rId4" Type="http://schemas.openxmlformats.org/officeDocument/2006/relationships/package" Target="../embeddings/Microsoft_Excel_Worksheet.xls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a:solidFill>
                  <a:schemeClr val="bg1"/>
                </a:solidFill>
              </a:rPr>
              <a:t>INFORME CUARTO TRIMESTRE DE 2025 SOLICITUDES ACCESO A LA INFORMACIÓN </a:t>
            </a:r>
            <a:endParaRPr lang="es-CO" b="1" dirty="0">
              <a:solidFill>
                <a:schemeClr val="bg1"/>
              </a:solidFill>
            </a:endParaRPr>
          </a:p>
        </p:txBody>
      </p:sp>
      <p:cxnSp>
        <p:nvCxnSpPr>
          <p:cNvPr id="5" name="Conector recto de flecha 4"/>
          <p:cNvCxnSpPr/>
          <p:nvPr/>
        </p:nvCxnSpPr>
        <p:spPr>
          <a:xfrm>
            <a:off x="4267200" y="272415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a:latin typeface="Arial"/>
                <a:cs typeface="Arial"/>
              </a:rPr>
              <a:t>Telefónica</a:t>
            </a:r>
            <a:r>
              <a:rPr sz="1400" b="1" spc="-10" dirty="0">
                <a:latin typeface="Arial"/>
                <a:cs typeface="Arial"/>
              </a:rPr>
              <a:t>:</a:t>
            </a:r>
            <a:r>
              <a:rPr lang="es-ES" sz="1400" spc="-10" dirty="0">
                <a:latin typeface="Arial MT"/>
                <a:cs typeface="Arial MT"/>
              </a:rPr>
              <a:t> </a:t>
            </a:r>
            <a:r>
              <a:rPr lang="es-CO" sz="1400" dirty="0"/>
              <a:t>y </a:t>
            </a:r>
            <a:r>
              <a:rPr lang="es-CO" sz="1400" dirty="0">
                <a:latin typeface="Arial MT"/>
                <a:cs typeface="Arial MT"/>
              </a:rPr>
              <a:t>línea</a:t>
            </a:r>
            <a:r>
              <a:rPr lang="es-CO" sz="1400" spc="-45" dirty="0">
                <a:latin typeface="Arial MT"/>
                <a:cs typeface="Arial MT"/>
              </a:rPr>
              <a:t> </a:t>
            </a:r>
            <a:r>
              <a:rPr lang="es-CO" sz="1400" dirty="0">
                <a:latin typeface="Arial MT"/>
                <a:cs typeface="Arial MT"/>
              </a:rPr>
              <a:t>de</a:t>
            </a:r>
            <a:r>
              <a:rPr lang="es-CO" sz="1400" spc="-25" dirty="0">
                <a:latin typeface="Arial MT"/>
                <a:cs typeface="Arial MT"/>
              </a:rPr>
              <a:t> </a:t>
            </a:r>
            <a:r>
              <a:rPr lang="es-CO" sz="1400" dirty="0">
                <a:latin typeface="Arial MT"/>
                <a:cs typeface="Arial MT"/>
              </a:rPr>
              <a:t>celular</a:t>
            </a:r>
            <a:r>
              <a:rPr lang="es-CO" sz="1400" spc="-45" dirty="0">
                <a:latin typeface="Arial MT"/>
                <a:cs typeface="Arial MT"/>
              </a:rPr>
              <a:t> </a:t>
            </a:r>
            <a:r>
              <a:rPr lang="es-CO" sz="1400" dirty="0"/>
              <a:t>318-7069866</a:t>
            </a:r>
            <a:r>
              <a:rPr lang="es-CO" sz="1400" spc="-10" dirty="0">
                <a:latin typeface="Arial MT"/>
                <a:cs typeface="Arial MT"/>
              </a:rPr>
              <a:t> </a:t>
            </a:r>
          </a:p>
          <a:p>
            <a:pPr marL="720000" lvl="2" indent="-286385" algn="just" defTabSz="180000">
              <a:buFont typeface="Wingdings"/>
              <a:buChar char=""/>
              <a:tabLst>
                <a:tab pos="0" algn="l"/>
                <a:tab pos="180000" algn="l"/>
              </a:tabLst>
            </a:pPr>
            <a:r>
              <a:rPr lang="es-CO" sz="1400" b="1" dirty="0"/>
              <a:t>PBX:</a:t>
            </a:r>
            <a:r>
              <a:rPr lang="es-CO" sz="1400" dirty="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a:latin typeface="Arial"/>
                <a:cs typeface="Arial"/>
              </a:rPr>
              <a:t>Internet: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a:latin typeface="Arial"/>
                <a:cs typeface="Arial"/>
              </a:rPr>
              <a:t>Redes</a:t>
            </a:r>
            <a:r>
              <a:rPr sz="1400" b="1" spc="-35" dirty="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a:latin typeface="Arial MT"/>
                <a:cs typeface="Arial MT"/>
              </a:rPr>
              <a:t>,</a:t>
            </a:r>
            <a:r>
              <a:rPr sz="1400" spc="-45" dirty="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a:latin typeface="Arial"/>
                <a:cs typeface="Arial"/>
              </a:rPr>
              <a:t>Carta</a:t>
            </a:r>
            <a:endParaRPr lang="es-ES" sz="1400" b="1" spc="-10" dirty="0">
              <a:latin typeface="Arial"/>
              <a:cs typeface="Arial"/>
            </a:endParaRPr>
          </a:p>
          <a:p>
            <a:pPr algn="just" defTabSz="180000">
              <a:lnSpc>
                <a:spcPct val="100000"/>
              </a:lnSpc>
              <a:tabLst>
                <a:tab pos="0" algn="l"/>
                <a:tab pos="180000" algn="l"/>
              </a:tabLst>
            </a:pPr>
            <a:r>
              <a:rPr lang="es-ES" sz="1400" dirty="0"/>
              <a:t>Para esta vigencia entre el primero (01) de octubre de 2025 al treinta y uno (31) de diciembre del 2025 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9718" y="1733550"/>
            <a:ext cx="7333615" cy="2408993"/>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err="1">
                <a:latin typeface="Arial MT"/>
                <a:cs typeface="Arial MT"/>
              </a:rPr>
              <a:t>el</a:t>
            </a:r>
            <a:r>
              <a:rPr sz="1400" spc="-25" dirty="0">
                <a:latin typeface="Arial MT"/>
                <a:cs typeface="Arial MT"/>
              </a:rPr>
              <a:t> </a:t>
            </a:r>
            <a:r>
              <a:rPr sz="1400" b="1" dirty="0">
                <a:latin typeface="Arial"/>
                <a:cs typeface="Arial"/>
              </a:rPr>
              <a:t>01/</a:t>
            </a:r>
            <a:r>
              <a:rPr lang="es-CO" sz="1400" b="1" dirty="0">
                <a:latin typeface="Arial"/>
                <a:cs typeface="Arial"/>
              </a:rPr>
              <a:t>10</a:t>
            </a:r>
            <a:r>
              <a:rPr sz="1400" b="1" dirty="0">
                <a:latin typeface="Arial"/>
                <a:cs typeface="Arial"/>
              </a:rPr>
              <a:t>/202</a:t>
            </a:r>
            <a:r>
              <a:rPr lang="es-ES" sz="1400" b="1" dirty="0">
                <a:latin typeface="Arial"/>
                <a:cs typeface="Arial"/>
              </a:rPr>
              <a:t>5</a:t>
            </a:r>
            <a:r>
              <a:rPr sz="1400" b="1" spc="-60" dirty="0">
                <a:latin typeface="Arial"/>
                <a:cs typeface="Arial"/>
              </a:rPr>
              <a:t> </a:t>
            </a:r>
            <a:r>
              <a:rPr sz="1400" b="1" dirty="0">
                <a:latin typeface="Arial"/>
                <a:cs typeface="Arial"/>
              </a:rPr>
              <a:t>–</a:t>
            </a:r>
            <a:r>
              <a:rPr sz="1400" b="1" spc="-25" dirty="0">
                <a:latin typeface="Arial"/>
                <a:cs typeface="Arial"/>
              </a:rPr>
              <a:t> </a:t>
            </a:r>
            <a:r>
              <a:rPr sz="1400" b="1" spc="-10" dirty="0">
                <a:latin typeface="Arial"/>
                <a:cs typeface="Arial"/>
              </a:rPr>
              <a:t>3</a:t>
            </a:r>
            <a:r>
              <a:rPr lang="es-CO" sz="1400" b="1" spc="-10" dirty="0">
                <a:latin typeface="Arial"/>
                <a:cs typeface="Arial"/>
              </a:rPr>
              <a:t>1</a:t>
            </a:r>
            <a:r>
              <a:rPr sz="1400" b="1" spc="-10" dirty="0">
                <a:latin typeface="Arial"/>
                <a:cs typeface="Arial"/>
              </a:rPr>
              <a:t>/</a:t>
            </a:r>
            <a:r>
              <a:rPr lang="es-ES" sz="1400" b="1" spc="-10" dirty="0">
                <a:latin typeface="Arial"/>
                <a:cs typeface="Arial"/>
              </a:rPr>
              <a:t>12</a:t>
            </a:r>
            <a:r>
              <a:rPr sz="1400" b="1" spc="-10" dirty="0">
                <a:latin typeface="Arial"/>
                <a:cs typeface="Arial"/>
              </a:rPr>
              <a:t>/202</a:t>
            </a:r>
            <a:r>
              <a:rPr lang="es-ES" sz="1400" b="1" spc="-10" dirty="0">
                <a:latin typeface="Arial"/>
                <a:cs typeface="Arial"/>
              </a:rPr>
              <a:t>5</a:t>
            </a:r>
            <a:r>
              <a:rPr sz="1400" b="1" spc="-10" dirty="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latin typeface="Arial MT"/>
                <a:cs typeface="Arial MT"/>
              </a:rPr>
              <a:t>recibieron</a:t>
            </a:r>
            <a:r>
              <a:rPr sz="1400" spc="10" dirty="0">
                <a:latin typeface="Arial MT"/>
                <a:cs typeface="Arial MT"/>
              </a:rPr>
              <a:t> </a:t>
            </a:r>
            <a:r>
              <a:rPr lang="es-ES" sz="1400" spc="10" dirty="0">
                <a:latin typeface="Arial MT"/>
                <a:cs typeface="Arial MT"/>
              </a:rPr>
              <a:t>seis </a:t>
            </a:r>
            <a:r>
              <a:rPr sz="1400" dirty="0">
                <a:latin typeface="Arial MT"/>
                <a:cs typeface="Arial MT"/>
              </a:rPr>
              <a:t>mil</a:t>
            </a:r>
            <a:r>
              <a:rPr sz="1400" spc="5" dirty="0">
                <a:latin typeface="Arial MT"/>
                <a:cs typeface="Arial MT"/>
              </a:rPr>
              <a:t> </a:t>
            </a:r>
            <a:r>
              <a:rPr lang="es-CO" sz="1400" spc="5" dirty="0">
                <a:latin typeface="Arial MT"/>
                <a:cs typeface="Arial MT"/>
              </a:rPr>
              <a:t>novecientos sesenta y cuatro </a:t>
            </a:r>
            <a:r>
              <a:rPr sz="1400" dirty="0">
                <a:latin typeface="Arial MT"/>
                <a:cs typeface="Arial MT"/>
              </a:rPr>
              <a:t>(</a:t>
            </a:r>
            <a:r>
              <a:rPr lang="es-CO" sz="1400" dirty="0">
                <a:latin typeface="Arial MT"/>
                <a:cs typeface="Arial MT"/>
              </a:rPr>
              <a:t>6</a:t>
            </a:r>
            <a:r>
              <a:rPr sz="1400" dirty="0">
                <a:latin typeface="Arial MT"/>
                <a:cs typeface="Arial MT"/>
              </a:rPr>
              <a:t>.</a:t>
            </a:r>
            <a:r>
              <a:rPr lang="es-CO" sz="1400" dirty="0">
                <a:latin typeface="Arial MT"/>
                <a:cs typeface="Arial MT"/>
              </a:rPr>
              <a:t>964</a:t>
            </a:r>
            <a:r>
              <a:rPr sz="1400" dirty="0">
                <a:latin typeface="Arial MT"/>
                <a:cs typeface="Arial MT"/>
              </a:rPr>
              <a:t>)</a:t>
            </a:r>
            <a:r>
              <a:rPr sz="1400" spc="5" dirty="0">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respuesta</a:t>
            </a:r>
            <a:r>
              <a:rPr lang="es-ES" sz="1400" spc="-10" dirty="0">
                <a:latin typeface="Arial MT"/>
                <a:cs typeface="Arial MT"/>
              </a:rPr>
              <a:t> oportuna en cumplimiento a los procesos con relación a partes interesadas</a:t>
            </a:r>
            <a:r>
              <a:rPr sz="1400" spc="-10" dirty="0">
                <a:latin typeface="Arial MT"/>
                <a:cs typeface="Arial MT"/>
              </a:rPr>
              <a:t>.</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021348" y="1123950"/>
            <a:ext cx="6646371" cy="400110"/>
          </a:xfrm>
          <a:prstGeom prst="rect">
            <a:avLst/>
          </a:prstGeom>
          <a:noFill/>
        </p:spPr>
        <p:txBody>
          <a:bodyPr wrap="none" lIns="91440" tIns="45720" rIns="91440" bIns="45720">
            <a:spAutoFit/>
          </a:bodyPr>
          <a:lstStyle/>
          <a:p>
            <a:pPr algn="ctr"/>
            <a:r>
              <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38468" y="4144355"/>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err="1">
                <a:latin typeface="Arial MT"/>
                <a:cs typeface="Arial MT"/>
              </a:rPr>
              <a:t>el</a:t>
            </a:r>
            <a:r>
              <a:rPr lang="es-CO" sz="1100" spc="155" dirty="0">
                <a:latin typeface="Arial MT"/>
                <a:cs typeface="Arial MT"/>
              </a:rPr>
              <a:t> 78,8</a:t>
            </a:r>
            <a:r>
              <a:rPr sz="1100" dirty="0">
                <a:latin typeface="Arial MT"/>
                <a:cs typeface="Arial MT"/>
              </a:rPr>
              <a:t>%</a:t>
            </a:r>
            <a:r>
              <a:rPr sz="1100" spc="150" dirty="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a:latin typeface="Arial MT"/>
                <a:cs typeface="Arial MT"/>
              </a:rPr>
              <a:t>Corporación</a:t>
            </a:r>
            <a:r>
              <a:rPr sz="1100" spc="215" dirty="0">
                <a:latin typeface="Arial MT"/>
                <a:cs typeface="Arial MT"/>
              </a:rPr>
              <a:t> </a:t>
            </a:r>
            <a:r>
              <a:rPr sz="1100" dirty="0">
                <a:latin typeface="Arial MT"/>
                <a:cs typeface="Arial MT"/>
              </a:rPr>
              <a:t>realizaron</a:t>
            </a:r>
            <a:r>
              <a:rPr sz="1100" spc="225" dirty="0">
                <a:latin typeface="Arial MT"/>
                <a:cs typeface="Arial MT"/>
              </a:rPr>
              <a:t> </a:t>
            </a:r>
            <a:r>
              <a:rPr sz="1100" dirty="0">
                <a:latin typeface="Arial MT"/>
                <a:cs typeface="Arial MT"/>
              </a:rPr>
              <a:t>las</a:t>
            </a:r>
            <a:r>
              <a:rPr sz="1100" spc="215" dirty="0">
                <a:latin typeface="Arial MT"/>
                <a:cs typeface="Arial MT"/>
              </a:rPr>
              <a:t> </a:t>
            </a:r>
            <a:r>
              <a:rPr sz="1100" dirty="0">
                <a:latin typeface="Arial MT"/>
                <a:cs typeface="Arial MT"/>
              </a:rPr>
              <a:t>PQRSD</a:t>
            </a:r>
            <a:r>
              <a:rPr sz="1100" spc="229" dirty="0">
                <a:latin typeface="Arial MT"/>
                <a:cs typeface="Arial MT"/>
              </a:rPr>
              <a:t> </a:t>
            </a:r>
            <a:r>
              <a:rPr lang="es-ES" sz="1100" dirty="0">
                <a:latin typeface="Arial MT"/>
                <a:cs typeface="Arial MT"/>
              </a:rPr>
              <a:t>a </a:t>
            </a:r>
            <a:r>
              <a:rPr lang="es-US" sz="1100" dirty="0">
                <a:latin typeface="Arial MT"/>
                <a:cs typeface="Arial MT"/>
              </a:rPr>
              <a:t>través</a:t>
            </a:r>
            <a:r>
              <a:rPr sz="1100" spc="220" dirty="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3"/>
              </a:rPr>
              <a:t>info@cdmb.gov.co</a:t>
            </a:r>
            <a:r>
              <a:rPr sz="1100" dirty="0">
                <a:latin typeface="Arial MT"/>
                <a:cs typeface="Arial MT"/>
              </a:rPr>
              <a:t>),</a:t>
            </a:r>
            <a:r>
              <a:rPr lang="es-ES" sz="1100" dirty="0">
                <a:latin typeface="Arial MT"/>
                <a:cs typeface="Arial MT"/>
              </a:rPr>
              <a:t> el 19,5% de los usuarios realizaron las PQRSD de forma Personal</a:t>
            </a:r>
            <a:r>
              <a:rPr sz="1100" spc="210" dirty="0">
                <a:latin typeface="Arial MT"/>
                <a:cs typeface="Arial MT"/>
              </a:rPr>
              <a:t>  </a:t>
            </a:r>
            <a:r>
              <a:rPr sz="1100" dirty="0" err="1">
                <a:latin typeface="Arial MT"/>
                <a:cs typeface="Arial MT"/>
              </a:rPr>
              <a:t>el</a:t>
            </a:r>
            <a:r>
              <a:rPr sz="1100" spc="204" dirty="0">
                <a:latin typeface="Arial MT"/>
                <a:cs typeface="Arial MT"/>
              </a:rPr>
              <a:t>  </a:t>
            </a:r>
            <a:r>
              <a:rPr lang="es-CO" sz="1100" spc="204" dirty="0">
                <a:latin typeface="Arial MT"/>
                <a:cs typeface="Arial MT"/>
              </a:rPr>
              <a:t>1,6</a:t>
            </a:r>
            <a:r>
              <a:rPr sz="1100" dirty="0">
                <a:latin typeface="Arial MT"/>
                <a:cs typeface="Arial MT"/>
              </a:rPr>
              <a:t>%</a:t>
            </a:r>
            <a:r>
              <a:rPr sz="1100" spc="200" dirty="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7" name="Objeto 6">
            <a:extLst>
              <a:ext uri="{FF2B5EF4-FFF2-40B4-BE49-F238E27FC236}">
                <a16:creationId xmlns:a16="http://schemas.microsoft.com/office/drawing/2014/main" id="{5E9BB6E9-FFDE-45BB-8EF3-493B7DDFAFF8}"/>
              </a:ext>
            </a:extLst>
          </p:cNvPr>
          <p:cNvGraphicFramePr>
            <a:graphicFrameLocks noChangeAspect="1"/>
          </p:cNvGraphicFramePr>
          <p:nvPr>
            <p:extLst>
              <p:ext uri="{D42A27DB-BD31-4B8C-83A1-F6EECF244321}">
                <p14:modId xmlns:p14="http://schemas.microsoft.com/office/powerpoint/2010/main" val="2481239065"/>
              </p:ext>
            </p:extLst>
          </p:nvPr>
        </p:nvGraphicFramePr>
        <p:xfrm>
          <a:off x="5138468" y="933450"/>
          <a:ext cx="3140345" cy="3009900"/>
        </p:xfrm>
        <a:graphic>
          <a:graphicData uri="http://schemas.openxmlformats.org/presentationml/2006/ole">
            <mc:AlternateContent xmlns:mc="http://schemas.openxmlformats.org/markup-compatibility/2006">
              <mc:Choice xmlns:v="urn:schemas-microsoft-com:vml" Requires="v">
                <p:oleObj spid="_x0000_s1033" name="Worksheet" r:id="rId4" imgW="3181205" imgH="2828826" progId="Excel.Sheet.12">
                  <p:embed/>
                </p:oleObj>
              </mc:Choice>
              <mc:Fallback>
                <p:oleObj name="Worksheet" r:id="rId4" imgW="3181205" imgH="2828826" progId="Excel.Sheet.12">
                  <p:embed/>
                  <p:pic>
                    <p:nvPicPr>
                      <p:cNvPr id="0" name=""/>
                      <p:cNvPicPr/>
                      <p:nvPr/>
                    </p:nvPicPr>
                    <p:blipFill>
                      <a:blip r:embed="rId5"/>
                      <a:stretch>
                        <a:fillRect/>
                      </a:stretch>
                    </p:blipFill>
                    <p:spPr>
                      <a:xfrm>
                        <a:off x="5138468" y="933450"/>
                        <a:ext cx="3140345" cy="3009900"/>
                      </a:xfrm>
                      <a:prstGeom prst="rect">
                        <a:avLst/>
                      </a:prstGeom>
                    </p:spPr>
                  </p:pic>
                </p:oleObj>
              </mc:Fallback>
            </mc:AlternateContent>
          </a:graphicData>
        </a:graphic>
      </p:graphicFrame>
      <p:graphicFrame>
        <p:nvGraphicFramePr>
          <p:cNvPr id="9" name="Gráfico 8">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1034076757"/>
              </p:ext>
            </p:extLst>
          </p:nvPr>
        </p:nvGraphicFramePr>
        <p:xfrm>
          <a:off x="304800" y="1323433"/>
          <a:ext cx="4267200" cy="2172494"/>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33210" y="81229"/>
            <a:ext cx="5477390" cy="939800"/>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240" dirty="0"/>
              <a:t>CUARTO</a:t>
            </a:r>
            <a:r>
              <a:rPr sz="2000" spc="10" dirty="0"/>
              <a:t> </a:t>
            </a:r>
            <a:r>
              <a:rPr lang="es-CO" sz="2000" spc="10" dirty="0"/>
              <a:t>TRIM</a:t>
            </a:r>
            <a:r>
              <a:rPr lang="es-ES" sz="2000" spc="10" dirty="0"/>
              <a:t>E</a:t>
            </a:r>
            <a:r>
              <a:rPr sz="2000" spc="-270" dirty="0"/>
              <a:t>STRE</a:t>
            </a:r>
            <a:r>
              <a:rPr sz="2000" spc="-15" dirty="0"/>
              <a:t> </a:t>
            </a:r>
            <a:r>
              <a:rPr sz="2000" spc="-20" dirty="0"/>
              <a:t>202</a:t>
            </a:r>
            <a:r>
              <a:rPr lang="es-CO" sz="2000" spc="-20" dirty="0"/>
              <a:t>5</a:t>
            </a:r>
            <a:endParaRPr sz="2000" dirty="0"/>
          </a:p>
        </p:txBody>
      </p:sp>
      <p:sp>
        <p:nvSpPr>
          <p:cNvPr id="3" name="object 3"/>
          <p:cNvSpPr txBox="1"/>
          <p:nvPr/>
        </p:nvSpPr>
        <p:spPr>
          <a:xfrm>
            <a:off x="3429000" y="4420178"/>
            <a:ext cx="4876800" cy="13593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440537" y="1691132"/>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err="1">
                <a:latin typeface="Arial MT"/>
                <a:cs typeface="Arial MT"/>
              </a:rPr>
              <a:t>el</a:t>
            </a:r>
            <a:r>
              <a:rPr sz="1400" spc="-35" dirty="0">
                <a:latin typeface="Arial MT"/>
                <a:cs typeface="Arial MT"/>
              </a:rPr>
              <a:t> </a:t>
            </a:r>
            <a:r>
              <a:rPr sz="1400" b="1" dirty="0">
                <a:latin typeface="Arial"/>
                <a:cs typeface="Arial"/>
              </a:rPr>
              <a:t>01/</a:t>
            </a:r>
            <a:r>
              <a:rPr lang="es-CO" sz="1400" b="1" dirty="0">
                <a:latin typeface="Arial"/>
                <a:cs typeface="Arial"/>
              </a:rPr>
              <a:t>10</a:t>
            </a:r>
            <a:r>
              <a:rPr sz="1400" b="1" dirty="0">
                <a:latin typeface="Arial"/>
                <a:cs typeface="Arial"/>
              </a:rPr>
              <a:t>/202</a:t>
            </a:r>
            <a:r>
              <a:rPr lang="es-ES" sz="1400" b="1" dirty="0">
                <a:latin typeface="Arial"/>
                <a:cs typeface="Arial"/>
              </a:rPr>
              <a:t>5</a:t>
            </a:r>
            <a:r>
              <a:rPr sz="1400" b="1" spc="-65" dirty="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a:latin typeface="Arial"/>
                <a:cs typeface="Arial"/>
              </a:rPr>
              <a:t>3</a:t>
            </a:r>
            <a:r>
              <a:rPr lang="es-CO" sz="1400" b="1" spc="-10" dirty="0">
                <a:latin typeface="Arial"/>
                <a:cs typeface="Arial"/>
              </a:rPr>
              <a:t>1</a:t>
            </a:r>
            <a:r>
              <a:rPr sz="1400" b="1" spc="-10" dirty="0">
                <a:latin typeface="Arial"/>
                <a:cs typeface="Arial"/>
              </a:rPr>
              <a:t>/</a:t>
            </a:r>
            <a:r>
              <a:rPr lang="es-ES" sz="1400" b="1" spc="-10" dirty="0">
                <a:latin typeface="Arial"/>
                <a:cs typeface="Arial"/>
              </a:rPr>
              <a:t>12</a:t>
            </a:r>
            <a:r>
              <a:rPr sz="1400" b="1" spc="-10" dirty="0">
                <a:latin typeface="Arial"/>
                <a:cs typeface="Arial"/>
              </a:rPr>
              <a:t>/202</a:t>
            </a:r>
            <a:r>
              <a:rPr lang="es-ES" sz="1400" b="1" spc="-10" dirty="0">
                <a:latin typeface="Arial"/>
                <a:cs typeface="Arial"/>
              </a:rPr>
              <a:t>5</a:t>
            </a:r>
            <a:endParaRPr sz="1400" dirty="0">
              <a:latin typeface="Arial"/>
              <a:cs typeface="Arial"/>
            </a:endParaRPr>
          </a:p>
        </p:txBody>
      </p:sp>
      <p:graphicFrame>
        <p:nvGraphicFramePr>
          <p:cNvPr id="5" name="Tabla 4">
            <a:extLst>
              <a:ext uri="{FF2B5EF4-FFF2-40B4-BE49-F238E27FC236}">
                <a16:creationId xmlns:a16="http://schemas.microsoft.com/office/drawing/2014/main" id="{9F734746-5F83-4C47-BBB4-E9763A31B81B}"/>
              </a:ext>
            </a:extLst>
          </p:cNvPr>
          <p:cNvGraphicFramePr>
            <a:graphicFrameLocks noGrp="1"/>
          </p:cNvGraphicFramePr>
          <p:nvPr>
            <p:extLst>
              <p:ext uri="{D42A27DB-BD31-4B8C-83A1-F6EECF244321}">
                <p14:modId xmlns:p14="http://schemas.microsoft.com/office/powerpoint/2010/main" val="846445283"/>
              </p:ext>
            </p:extLst>
          </p:nvPr>
        </p:nvGraphicFramePr>
        <p:xfrm>
          <a:off x="3429001" y="1021029"/>
          <a:ext cx="4876800" cy="3423593"/>
        </p:xfrm>
        <a:graphic>
          <a:graphicData uri="http://schemas.openxmlformats.org/drawingml/2006/table">
            <a:tbl>
              <a:tblPr>
                <a:tableStyleId>{5C22544A-7EE6-4342-B048-85BDC9FD1C3A}</a:tableStyleId>
              </a:tblPr>
              <a:tblGrid>
                <a:gridCol w="3919391">
                  <a:extLst>
                    <a:ext uri="{9D8B030D-6E8A-4147-A177-3AD203B41FA5}">
                      <a16:colId xmlns:a16="http://schemas.microsoft.com/office/drawing/2014/main" val="2148684496"/>
                    </a:ext>
                  </a:extLst>
                </a:gridCol>
                <a:gridCol w="957409">
                  <a:extLst>
                    <a:ext uri="{9D8B030D-6E8A-4147-A177-3AD203B41FA5}">
                      <a16:colId xmlns:a16="http://schemas.microsoft.com/office/drawing/2014/main" val="3523380099"/>
                    </a:ext>
                  </a:extLst>
                </a:gridCol>
              </a:tblGrid>
              <a:tr h="168537">
                <a:tc>
                  <a:txBody>
                    <a:bodyPr/>
                    <a:lstStyle/>
                    <a:p>
                      <a:pPr algn="ctr" fontAlgn="ctr"/>
                      <a:r>
                        <a:rPr lang="es-CO" sz="1000" b="1" u="none" strike="noStrike" dirty="0">
                          <a:effectLst/>
                          <a:latin typeface="Arial" panose="020B0604020202020204" pitchFamily="34" charset="0"/>
                          <a:cs typeface="Arial" panose="020B0604020202020204" pitchFamily="34" charset="0"/>
                        </a:rPr>
                        <a:t>ESTADÍSTICA POR DEPENDENCIA</a:t>
                      </a:r>
                      <a:endParaRPr lang="es-CO" sz="1000" b="1" i="0" u="none" strike="noStrike" dirty="0">
                        <a:solidFill>
                          <a:srgbClr val="FFFFFF"/>
                        </a:solidFill>
                        <a:effectLst/>
                        <a:latin typeface="Arial" panose="020B0604020202020204" pitchFamily="34" charset="0"/>
                        <a:cs typeface="Arial" panose="020B0604020202020204" pitchFamily="34" charset="0"/>
                      </a:endParaRPr>
                    </a:p>
                  </a:txBody>
                  <a:tcPr marL="3353" marR="3353" marT="3353" marB="0" anchor="ctr">
                    <a:solidFill>
                      <a:srgbClr val="008000"/>
                    </a:solidFill>
                  </a:tcPr>
                </a:tc>
                <a:tc>
                  <a:txBody>
                    <a:bodyPr/>
                    <a:lstStyle/>
                    <a:p>
                      <a:pPr algn="ctr" fontAlgn="ctr"/>
                      <a:r>
                        <a:rPr lang="es-CO" sz="1000" b="1" u="none" strike="noStrike" dirty="0">
                          <a:effectLst/>
                          <a:latin typeface="Arial" panose="020B0604020202020204" pitchFamily="34" charset="0"/>
                          <a:cs typeface="Arial" panose="020B0604020202020204" pitchFamily="34" charset="0"/>
                        </a:rPr>
                        <a:t> CANTIDAD</a:t>
                      </a:r>
                      <a:endParaRPr lang="es-CO" sz="1000" b="1" i="0" u="none" strike="noStrike" dirty="0">
                        <a:solidFill>
                          <a:srgbClr val="FFFFFF"/>
                        </a:solidFill>
                        <a:effectLst/>
                        <a:latin typeface="Arial" panose="020B0604020202020204" pitchFamily="34" charset="0"/>
                        <a:cs typeface="Arial" panose="020B0604020202020204" pitchFamily="34" charset="0"/>
                      </a:endParaRPr>
                    </a:p>
                  </a:txBody>
                  <a:tcPr marL="3353" marR="3353" marT="3353" marB="0" anchor="ctr">
                    <a:solidFill>
                      <a:srgbClr val="008000"/>
                    </a:solidFill>
                  </a:tcPr>
                </a:tc>
                <a:extLst>
                  <a:ext uri="{0D108BD9-81ED-4DB2-BD59-A6C34878D82A}">
                    <a16:rowId xmlns:a16="http://schemas.microsoft.com/office/drawing/2014/main" val="2588654856"/>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ADMINISTRATIVO Y FINANCIERO </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422</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180299353"/>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ASAMBLEA GENERAL</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0</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894434434"/>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CONSEJO DIRECTIVO</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0</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220958123"/>
                  </a:ext>
                </a:extLst>
              </a:tr>
              <a:tr h="168537">
                <a:tc>
                  <a:txBody>
                    <a:bodyPr/>
                    <a:lstStyle/>
                    <a:p>
                      <a:pPr algn="l" fontAlgn="b"/>
                      <a:r>
                        <a:rPr lang="es-CO" sz="1000" u="none" strike="noStrike">
                          <a:effectLst/>
                          <a:latin typeface="Arial" panose="020B0604020202020204" pitchFamily="34" charset="0"/>
                          <a:cs typeface="Arial" panose="020B0604020202020204" pitchFamily="34" charset="0"/>
                        </a:rPr>
                        <a:t>DIRECCION GENERAL</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112</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134174717"/>
                  </a:ext>
                </a:extLst>
              </a:tr>
              <a:tr h="278085">
                <a:tc>
                  <a:txBody>
                    <a:bodyPr/>
                    <a:lstStyle/>
                    <a:p>
                      <a:pPr algn="l" fontAlgn="b"/>
                      <a:r>
                        <a:rPr lang="es-CO" sz="1000" u="none" strike="noStrike" dirty="0">
                          <a:effectLst/>
                          <a:latin typeface="Arial" panose="020B0604020202020204" pitchFamily="34" charset="0"/>
                          <a:cs typeface="Arial" panose="020B0604020202020204" pitchFamily="34" charset="0"/>
                        </a:rPr>
                        <a:t>OFICINA ASESORA DE DIRECCIONAMIENTO ESTRATEGICO INSTITUCIONAL</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20</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591739537"/>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OFICINA CONTROL INTERNO</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2</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681643107"/>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OFICINA DE CONTRATACION</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48</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2836518648"/>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OFICINA DE CONTROL DISCIPLINARIO INTERNO</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0</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594505263"/>
                  </a:ext>
                </a:extLst>
              </a:tr>
              <a:tr h="168537">
                <a:tc>
                  <a:txBody>
                    <a:bodyPr/>
                    <a:lstStyle/>
                    <a:p>
                      <a:pPr algn="l" fontAlgn="b"/>
                      <a:r>
                        <a:rPr lang="es-ES" sz="1000" u="none" strike="noStrike" dirty="0">
                          <a:effectLst/>
                          <a:latin typeface="Arial" panose="020B0604020202020204" pitchFamily="34" charset="0"/>
                          <a:cs typeface="Arial" panose="020B0604020202020204" pitchFamily="34" charset="0"/>
                        </a:rPr>
                        <a:t>OFICINA DE GESTION SOCIAL Y AMBIENTAL</a:t>
                      </a:r>
                      <a:endParaRPr lang="es-ES"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102</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523287116"/>
                  </a:ext>
                </a:extLst>
              </a:tr>
              <a:tr h="168537">
                <a:tc>
                  <a:txBody>
                    <a:bodyPr/>
                    <a:lstStyle/>
                    <a:p>
                      <a:pPr algn="l" fontAlgn="b"/>
                      <a:r>
                        <a:rPr lang="es-CO" sz="1000" u="none" strike="noStrike">
                          <a:effectLst/>
                          <a:latin typeface="Arial" panose="020B0604020202020204" pitchFamily="34" charset="0"/>
                          <a:cs typeface="Arial" panose="020B0604020202020204" pitchFamily="34" charset="0"/>
                        </a:rPr>
                        <a:t>REVISORA FISCAL</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0</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501468525"/>
                  </a:ext>
                </a:extLst>
              </a:tr>
              <a:tr h="168537">
                <a:tc>
                  <a:txBody>
                    <a:bodyPr/>
                    <a:lstStyle/>
                    <a:p>
                      <a:pPr algn="l" fontAlgn="b"/>
                      <a:r>
                        <a:rPr lang="es-CO" sz="1000" u="none" strike="noStrike" dirty="0">
                          <a:effectLst/>
                          <a:latin typeface="Arial" panose="020B0604020202020204" pitchFamily="34" charset="0"/>
                          <a:cs typeface="Arial" panose="020B0604020202020204" pitchFamily="34" charset="0"/>
                        </a:rPr>
                        <a:t>SECRETARIA GENERAL</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1350</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2562452678"/>
                  </a:ext>
                </a:extLst>
              </a:tr>
              <a:tr h="168537">
                <a:tc>
                  <a:txBody>
                    <a:bodyPr/>
                    <a:lstStyle/>
                    <a:p>
                      <a:pPr algn="l" fontAlgn="b"/>
                      <a:r>
                        <a:rPr lang="es-ES" sz="1000" u="none" strike="noStrike">
                          <a:effectLst/>
                          <a:latin typeface="Arial" panose="020B0604020202020204" pitchFamily="34" charset="0"/>
                          <a:cs typeface="Arial" panose="020B0604020202020204" pitchFamily="34" charset="0"/>
                        </a:rPr>
                        <a:t>SUBDIRECCION DE EVALUACION Y CONTROL AMBIENTAL</a:t>
                      </a:r>
                      <a:endParaRPr lang="es-ES"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a:effectLst/>
                          <a:latin typeface="Arial" panose="020B0604020202020204" pitchFamily="34" charset="0"/>
                          <a:cs typeface="Arial" panose="020B0604020202020204" pitchFamily="34" charset="0"/>
                        </a:rPr>
                        <a:t>5731</a:t>
                      </a:r>
                      <a:endParaRPr lang="es-CO" sz="1000" b="0" i="0" u="none" strike="noStrike">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488486392"/>
                  </a:ext>
                </a:extLst>
              </a:tr>
              <a:tr h="278085">
                <a:tc>
                  <a:txBody>
                    <a:bodyPr/>
                    <a:lstStyle/>
                    <a:p>
                      <a:pPr algn="l" fontAlgn="b"/>
                      <a:r>
                        <a:rPr lang="es-ES" sz="1000" u="none" strike="noStrike" dirty="0">
                          <a:effectLst/>
                          <a:latin typeface="Arial" panose="020B0604020202020204" pitchFamily="34" charset="0"/>
                          <a:cs typeface="Arial" panose="020B0604020202020204" pitchFamily="34" charset="0"/>
                        </a:rPr>
                        <a:t>SUBDIRECCION DE GESTION DEL RIESGO Y SEGURIDAD TERRITORIAL – SURYT</a:t>
                      </a:r>
                      <a:endParaRPr lang="es-ES"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dirty="0">
                          <a:effectLst/>
                          <a:latin typeface="Arial" panose="020B0604020202020204" pitchFamily="34" charset="0"/>
                          <a:cs typeface="Arial" panose="020B0604020202020204" pitchFamily="34" charset="0"/>
                        </a:rPr>
                        <a:t>443</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3074268122"/>
                  </a:ext>
                </a:extLst>
              </a:tr>
              <a:tr h="278085">
                <a:tc>
                  <a:txBody>
                    <a:bodyPr/>
                    <a:lstStyle/>
                    <a:p>
                      <a:pPr algn="l" fontAlgn="b"/>
                      <a:r>
                        <a:rPr lang="es-ES" sz="1000" u="none" strike="noStrike" dirty="0">
                          <a:effectLst/>
                          <a:latin typeface="Arial" panose="020B0604020202020204" pitchFamily="34" charset="0"/>
                          <a:cs typeface="Arial" panose="020B0604020202020204" pitchFamily="34" charset="0"/>
                        </a:rPr>
                        <a:t>SUBDIRECCION DE GESTION INTEGRAL DE LA OFERTA AMBIENTAL- SUGOA</a:t>
                      </a:r>
                      <a:endParaRPr lang="es-ES"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dirty="0">
                          <a:effectLst/>
                          <a:latin typeface="Arial" panose="020B0604020202020204" pitchFamily="34" charset="0"/>
                          <a:cs typeface="Arial" panose="020B0604020202020204" pitchFamily="34" charset="0"/>
                        </a:rPr>
                        <a:t>287</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1268214944"/>
                  </a:ext>
                </a:extLst>
              </a:tr>
              <a:tr h="278085">
                <a:tc>
                  <a:txBody>
                    <a:bodyPr/>
                    <a:lstStyle/>
                    <a:p>
                      <a:pPr algn="l" fontAlgn="b"/>
                      <a:r>
                        <a:rPr lang="es-ES" sz="1000" u="none" strike="noStrike" dirty="0">
                          <a:effectLst/>
                          <a:latin typeface="Arial" panose="020B0604020202020204" pitchFamily="34" charset="0"/>
                          <a:cs typeface="Arial" panose="020B0604020202020204" pitchFamily="34" charset="0"/>
                        </a:rPr>
                        <a:t>SUBDIRECCION ORDENAMIENTO Y PLANIFICACION INTEGRAL DEL TERRITORIO – SOPIT</a:t>
                      </a:r>
                      <a:endParaRPr lang="es-ES"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tc>
                  <a:txBody>
                    <a:bodyPr/>
                    <a:lstStyle/>
                    <a:p>
                      <a:pPr algn="r" fontAlgn="b"/>
                      <a:r>
                        <a:rPr lang="es-CO" sz="1000" u="none" strike="noStrike" dirty="0">
                          <a:effectLst/>
                          <a:latin typeface="Arial" panose="020B0604020202020204" pitchFamily="34" charset="0"/>
                          <a:cs typeface="Arial" panose="020B0604020202020204" pitchFamily="34" charset="0"/>
                        </a:rPr>
                        <a:t>331</a:t>
                      </a:r>
                      <a:endParaRPr lang="es-CO" sz="1000" b="0" i="0" u="none" strike="noStrike" dirty="0">
                        <a:solidFill>
                          <a:srgbClr val="000000"/>
                        </a:solidFill>
                        <a:effectLst/>
                        <a:latin typeface="Arial" panose="020B0604020202020204" pitchFamily="34" charset="0"/>
                        <a:cs typeface="Arial" panose="020B0604020202020204" pitchFamily="34" charset="0"/>
                      </a:endParaRPr>
                    </a:p>
                  </a:txBody>
                  <a:tcPr marL="3353" marR="3353" marT="3353" marB="0" anchor="b">
                    <a:noFill/>
                  </a:tcPr>
                </a:tc>
                <a:extLst>
                  <a:ext uri="{0D108BD9-81ED-4DB2-BD59-A6C34878D82A}">
                    <a16:rowId xmlns:a16="http://schemas.microsoft.com/office/drawing/2014/main" val="1150787195"/>
                  </a:ext>
                </a:extLst>
              </a:tr>
              <a:tr h="168537">
                <a:tc>
                  <a:txBody>
                    <a:bodyPr/>
                    <a:lstStyle/>
                    <a:p>
                      <a:pPr algn="ctr" fontAlgn="ctr"/>
                      <a:r>
                        <a:rPr lang="es-CO" sz="1000" b="1" u="none" strike="noStrike" dirty="0">
                          <a:effectLst/>
                          <a:latin typeface="Arial" panose="020B0604020202020204" pitchFamily="34" charset="0"/>
                          <a:cs typeface="Arial" panose="020B0604020202020204" pitchFamily="34" charset="0"/>
                        </a:rPr>
                        <a:t>TOTAL GENERAL</a:t>
                      </a:r>
                      <a:endParaRPr lang="es-CO" sz="1000" b="1" i="0" u="none" strike="noStrike" dirty="0">
                        <a:solidFill>
                          <a:srgbClr val="FFFFFF"/>
                        </a:solidFill>
                        <a:effectLst/>
                        <a:latin typeface="Arial" panose="020B0604020202020204" pitchFamily="34" charset="0"/>
                        <a:cs typeface="Arial" panose="020B0604020202020204" pitchFamily="34" charset="0"/>
                      </a:endParaRPr>
                    </a:p>
                  </a:txBody>
                  <a:tcPr marL="3353" marR="3353" marT="3353" marB="0" anchor="ctr">
                    <a:solidFill>
                      <a:srgbClr val="008000"/>
                    </a:solidFill>
                  </a:tcPr>
                </a:tc>
                <a:tc>
                  <a:txBody>
                    <a:bodyPr/>
                    <a:lstStyle/>
                    <a:p>
                      <a:pPr algn="ctr" fontAlgn="b"/>
                      <a:r>
                        <a:rPr lang="es-CO" sz="1000" b="1" u="none" strike="noStrike" dirty="0">
                          <a:effectLst/>
                          <a:latin typeface="Arial" panose="020B0604020202020204" pitchFamily="34" charset="0"/>
                          <a:cs typeface="Arial" panose="020B0604020202020204" pitchFamily="34" charset="0"/>
                        </a:rPr>
                        <a:t>8848</a:t>
                      </a:r>
                      <a:endParaRPr lang="es-CO" sz="1000" b="1" i="0" u="none" strike="noStrike" dirty="0">
                        <a:solidFill>
                          <a:srgbClr val="FFFFFF"/>
                        </a:solidFill>
                        <a:effectLst/>
                        <a:latin typeface="Arial" panose="020B0604020202020204" pitchFamily="34" charset="0"/>
                        <a:cs typeface="Arial" panose="020B0604020202020204" pitchFamily="34" charset="0"/>
                      </a:endParaRPr>
                    </a:p>
                  </a:txBody>
                  <a:tcPr marL="3353" marR="3353" marT="3353" marB="0" anchor="b">
                    <a:solidFill>
                      <a:srgbClr val="008000"/>
                    </a:solidFill>
                  </a:tcPr>
                </a:tc>
                <a:extLst>
                  <a:ext uri="{0D108BD9-81ED-4DB2-BD59-A6C34878D82A}">
                    <a16:rowId xmlns:a16="http://schemas.microsoft.com/office/drawing/2014/main" val="377728396"/>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95400" y="4430337"/>
            <a:ext cx="2750060" cy="227626"/>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a:t>Estadísticas por Dependencia </a:t>
            </a:r>
            <a:endParaRPr lang="es-CO" dirty="0"/>
          </a:p>
        </p:txBody>
      </p:sp>
      <p:graphicFrame>
        <p:nvGraphicFramePr>
          <p:cNvPr id="6" name="Gráfico 5">
            <a:extLst>
              <a:ext uri="{FF2B5EF4-FFF2-40B4-BE49-F238E27FC236}">
                <a16:creationId xmlns:a16="http://schemas.microsoft.com/office/drawing/2014/main" id="{6AEAFC59-D420-4165-8614-76CDF6D9E4DA}"/>
              </a:ext>
            </a:extLst>
          </p:cNvPr>
          <p:cNvGraphicFramePr>
            <a:graphicFrameLocks/>
          </p:cNvGraphicFramePr>
          <p:nvPr>
            <p:extLst>
              <p:ext uri="{D42A27DB-BD31-4B8C-83A1-F6EECF244321}">
                <p14:modId xmlns:p14="http://schemas.microsoft.com/office/powerpoint/2010/main" val="3135127862"/>
              </p:ext>
            </p:extLst>
          </p:nvPr>
        </p:nvGraphicFramePr>
        <p:xfrm>
          <a:off x="1671637" y="611980"/>
          <a:ext cx="5800725" cy="391953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69510" y="1445225"/>
            <a:ext cx="1196340" cy="1075944"/>
          </a:xfrm>
          <a:prstGeom prst="rect">
            <a:avLst/>
          </a:prstGeom>
        </p:spPr>
      </p:pic>
      <p:pic>
        <p:nvPicPr>
          <p:cNvPr id="3" name="object 3"/>
          <p:cNvPicPr/>
          <p:nvPr/>
        </p:nvPicPr>
        <p:blipFill>
          <a:blip r:embed="rId3" cstate="print"/>
          <a:stretch>
            <a:fillRect/>
          </a:stretch>
        </p:blipFill>
        <p:spPr>
          <a:xfrm>
            <a:off x="7750292" y="1823177"/>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2155072840"/>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a16="http://schemas.microsoft.com/office/drawing/2014/main" val="20000"/>
                    </a:ext>
                  </a:extLst>
                </a:gridCol>
                <a:gridCol w="1641475">
                  <a:extLst>
                    <a:ext uri="{9D8B030D-6E8A-4147-A177-3AD203B41FA5}">
                      <a16:colId xmlns:a16="http://schemas.microsoft.com/office/drawing/2014/main"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ES" sz="1600" b="1" spc="-20" dirty="0">
                          <a:solidFill>
                            <a:schemeClr val="tx1"/>
                          </a:solidFill>
                          <a:latin typeface="Arial"/>
                          <a:cs typeface="Arial"/>
                        </a:rPr>
                        <a:t>6964</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a16="http://schemas.microsoft.com/office/drawing/2014/main"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a:solidFill>
                            <a:schemeClr val="tx1"/>
                          </a:solidFill>
                          <a:latin typeface="Arial"/>
                          <a:cs typeface="Arial"/>
                        </a:rPr>
                        <a:t>1566</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a16="http://schemas.microsoft.com/office/drawing/2014/main"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lang="es-CO" sz="1600" b="1" spc="-25" dirty="0">
                          <a:solidFill>
                            <a:schemeClr val="tx1"/>
                          </a:solidFill>
                          <a:latin typeface="Arial"/>
                          <a:cs typeface="Arial"/>
                        </a:rPr>
                        <a:t>11</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a16="http://schemas.microsoft.com/office/drawing/2014/main" val="10002"/>
                  </a:ext>
                </a:extLst>
              </a:tr>
            </a:tbl>
          </a:graphicData>
        </a:graphic>
      </p:graphicFrame>
      <p:sp>
        <p:nvSpPr>
          <p:cNvPr id="8" name="object 8"/>
          <p:cNvSpPr txBox="1"/>
          <p:nvPr/>
        </p:nvSpPr>
        <p:spPr>
          <a:xfrm>
            <a:off x="1165088" y="3162995"/>
            <a:ext cx="6585204" cy="1090683"/>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a:latin typeface="Arial MT"/>
                <a:cs typeface="Arial MT"/>
              </a:rPr>
              <a:t>en</a:t>
            </a:r>
            <a:r>
              <a:rPr sz="1400" spc="225" dirty="0">
                <a:latin typeface="Arial MT"/>
                <a:cs typeface="Arial MT"/>
              </a:rPr>
              <a:t> </a:t>
            </a:r>
            <a:r>
              <a:rPr sz="1400" dirty="0">
                <a:latin typeface="Arial MT"/>
                <a:cs typeface="Arial MT"/>
              </a:rPr>
              <a:t>el</a:t>
            </a:r>
            <a:r>
              <a:rPr sz="1400" spc="210" dirty="0">
                <a:latin typeface="Arial MT"/>
                <a:cs typeface="Arial MT"/>
              </a:rPr>
              <a:t> </a:t>
            </a:r>
            <a:r>
              <a:rPr lang="es-CO" sz="1400" dirty="0">
                <a:latin typeface="Arial MT"/>
                <a:cs typeface="Arial MT"/>
              </a:rPr>
              <a:t>segundo</a:t>
            </a:r>
            <a:r>
              <a:rPr sz="1400" spc="215" dirty="0">
                <a:latin typeface="Arial MT"/>
                <a:cs typeface="Arial MT"/>
              </a:rPr>
              <a:t> </a:t>
            </a:r>
            <a:r>
              <a:rPr lang="es-ES" sz="1400" dirty="0">
                <a:latin typeface="Arial MT"/>
                <a:cs typeface="Arial MT"/>
              </a:rPr>
              <a:t>trimestre</a:t>
            </a:r>
            <a:r>
              <a:rPr sz="1400" spc="215" dirty="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a:latin typeface="Arial MT"/>
                <a:cs typeface="Arial MT"/>
              </a:rPr>
              <a:t>por</a:t>
            </a:r>
            <a:r>
              <a:rPr sz="1400" spc="-45" dirty="0">
                <a:latin typeface="Arial MT"/>
                <a:cs typeface="Arial MT"/>
              </a:rPr>
              <a:t> </a:t>
            </a:r>
            <a:r>
              <a:rPr sz="1400" dirty="0" err="1">
                <a:solidFill>
                  <a:schemeClr val="tx1"/>
                </a:solidFill>
                <a:latin typeface="Arial MT"/>
                <a:cs typeface="Arial MT"/>
              </a:rPr>
              <a:t>respuesta</a:t>
            </a:r>
            <a:r>
              <a:rPr lang="es-ES" sz="1400" dirty="0">
                <a:solidFill>
                  <a:schemeClr val="tx1"/>
                </a:solidFill>
                <a:latin typeface="Arial MT"/>
                <a:cs typeface="Arial MT"/>
              </a:rPr>
              <a:t> 1184 </a:t>
            </a:r>
            <a:r>
              <a:rPr sz="1400" dirty="0">
                <a:solidFill>
                  <a:schemeClr val="tx1"/>
                </a:solidFill>
                <a:latin typeface="Arial MT"/>
                <a:cs typeface="Arial MT"/>
              </a:rPr>
              <a:t>y</a:t>
            </a:r>
            <a:r>
              <a:rPr sz="1400" spc="-25" dirty="0">
                <a:solidFill>
                  <a:schemeClr val="tx1"/>
                </a:solidFill>
                <a:latin typeface="Arial MT"/>
                <a:cs typeface="Arial MT"/>
              </a:rPr>
              <a:t> </a:t>
            </a:r>
            <a:r>
              <a:rPr sz="1400" dirty="0">
                <a:solidFill>
                  <a:schemeClr val="tx1"/>
                </a:solidFill>
                <a:latin typeface="Arial MT"/>
                <a:cs typeface="Arial MT"/>
              </a:rPr>
              <a:t>se</a:t>
            </a:r>
            <a:r>
              <a:rPr sz="1400" spc="-20" dirty="0">
                <a:solidFill>
                  <a:schemeClr val="tx1"/>
                </a:solidFill>
                <a:latin typeface="Arial MT"/>
                <a:cs typeface="Arial MT"/>
              </a:rPr>
              <a:t> </a:t>
            </a:r>
            <a:r>
              <a:rPr sz="1400" dirty="0">
                <a:solidFill>
                  <a:schemeClr val="tx1"/>
                </a:solidFill>
                <a:latin typeface="Arial MT"/>
                <a:cs typeface="Arial MT"/>
              </a:rPr>
              <a:t>tiene</a:t>
            </a:r>
            <a:r>
              <a:rPr sz="1400" spc="-35" dirty="0">
                <a:solidFill>
                  <a:schemeClr val="tx1"/>
                </a:solidFill>
                <a:latin typeface="Arial MT"/>
                <a:cs typeface="Arial MT"/>
              </a:rPr>
              <a:t> </a:t>
            </a:r>
            <a:r>
              <a:rPr sz="1400" dirty="0">
                <a:solidFill>
                  <a:schemeClr val="tx1"/>
                </a:solidFill>
                <a:latin typeface="Arial MT"/>
                <a:cs typeface="Arial MT"/>
              </a:rPr>
              <a:t>un</a:t>
            </a:r>
            <a:r>
              <a:rPr sz="1400" spc="-35" dirty="0">
                <a:solidFill>
                  <a:schemeClr val="tx1"/>
                </a:solidFill>
                <a:latin typeface="Arial MT"/>
                <a:cs typeface="Arial MT"/>
              </a:rPr>
              <a:t> </a:t>
            </a:r>
            <a:r>
              <a:rPr sz="1400" dirty="0">
                <a:solidFill>
                  <a:schemeClr val="tx1"/>
                </a:solidFill>
                <a:latin typeface="Arial MT"/>
                <a:cs typeface="Arial MT"/>
              </a:rPr>
              <a:t>promedio</a:t>
            </a:r>
            <a:r>
              <a:rPr sz="1400" spc="-4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respuesta</a:t>
            </a:r>
            <a:r>
              <a:rPr sz="1400" spc="-5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1</a:t>
            </a:r>
            <a:r>
              <a:rPr lang="es-CO" sz="1400" dirty="0">
                <a:solidFill>
                  <a:schemeClr val="tx1"/>
                </a:solidFill>
                <a:latin typeface="Arial MT"/>
                <a:cs typeface="Arial MT"/>
              </a:rPr>
              <a:t>1</a:t>
            </a:r>
            <a:r>
              <a:rPr sz="1400" spc="-30" dirty="0">
                <a:solidFill>
                  <a:schemeClr val="tx1"/>
                </a:solidFill>
                <a:latin typeface="Arial MT"/>
                <a:cs typeface="Arial MT"/>
              </a:rPr>
              <a:t> </a:t>
            </a:r>
            <a:r>
              <a:rPr sz="1400" spc="-10" dirty="0">
                <a:latin typeface="Arial MT"/>
                <a:cs typeface="Arial MT"/>
              </a:rPr>
              <a:t>días</a:t>
            </a:r>
            <a:r>
              <a:rPr lang="es-ES" sz="1400" spc="-10" dirty="0">
                <a:latin typeface="Arial MT"/>
                <a:cs typeface="Arial MT"/>
              </a:rPr>
              <a:t>, se aclara que muchas de las solicitudes recibidas corresponden a reiteraciones de otras ya radicadas ante la corporación y que se encuentran en tramite de respuesta </a:t>
            </a:r>
            <a:r>
              <a:rPr sz="1400" spc="-10" dirty="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54910" y="4356608"/>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a:latin typeface="Arial"/>
                <a:cs typeface="Arial"/>
              </a:rPr>
              <a:t>Elaborado</a:t>
            </a:r>
            <a:r>
              <a:rPr sz="1000" b="1" i="1" spc="-45" dirty="0">
                <a:latin typeface="Arial"/>
                <a:cs typeface="Arial"/>
              </a:rPr>
              <a:t> </a:t>
            </a:r>
            <a:r>
              <a:rPr sz="1000" b="1" i="1" dirty="0">
                <a:latin typeface="Arial"/>
                <a:cs typeface="Arial"/>
              </a:rPr>
              <a:t>por:</a:t>
            </a:r>
            <a:r>
              <a:rPr sz="1000" b="1" i="1" spc="-30" dirty="0">
                <a:latin typeface="Arial"/>
                <a:cs typeface="Arial"/>
              </a:rPr>
              <a:t> </a:t>
            </a:r>
            <a:r>
              <a:rPr lang="es-ES" sz="1000" b="1" i="1" dirty="0">
                <a:latin typeface="Arial"/>
                <a:cs typeface="Arial"/>
              </a:rPr>
              <a:t>Oficina Atención al Ciudadano </a:t>
            </a:r>
            <a:endParaRPr sz="10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522</TotalTime>
  <Words>679</Words>
  <Application>Microsoft Office PowerPoint</Application>
  <PresentationFormat>Presentación en pantalla (16:9)</PresentationFormat>
  <Paragraphs>75</Paragraphs>
  <Slides>7</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7</vt:i4>
      </vt:variant>
    </vt:vector>
  </HeadingPairs>
  <TitlesOfParts>
    <vt:vector size="14" baseType="lpstr">
      <vt:lpstr>Arial</vt:lpstr>
      <vt:lpstr>Arial MT</vt:lpstr>
      <vt:lpstr>Calibri</vt:lpstr>
      <vt:lpstr>Tahoma</vt:lpstr>
      <vt:lpstr>Wingdings</vt:lpstr>
      <vt:lpstr>Office Theme</vt:lpstr>
      <vt:lpstr>Worksheet</vt:lpstr>
      <vt:lpstr>Presentación de PowerPoint</vt:lpstr>
      <vt:lpstr>Presentación de PowerPoint</vt:lpstr>
      <vt:lpstr>Presentación de PowerPoint</vt:lpstr>
      <vt:lpstr>ESTADÍSTICA POR TIPO DE SOLICITUD</vt:lpstr>
      <vt:lpstr>ESTADÍSTICA POR DEPENDENCIAS SOLICITUDES REGISTRADAS CUARTO TRIMESTRE 2025</vt:lpstr>
      <vt:lpstr>Estadísticas por Dependencia </vt:lpstr>
      <vt:lpstr>OPORTUNIDAD DE RESPUESTAS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ELIZETH</cp:lastModifiedBy>
  <cp:revision>46</cp:revision>
  <dcterms:created xsi:type="dcterms:W3CDTF">2024-04-07T19:07:31Z</dcterms:created>
  <dcterms:modified xsi:type="dcterms:W3CDTF">2026-01-20T14:06:01Z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